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70" r:id="rId8"/>
    <p:sldId id="262" r:id="rId9"/>
    <p:sldId id="269" r:id="rId10"/>
    <p:sldId id="271" r:id="rId11"/>
    <p:sldId id="274" r:id="rId12"/>
    <p:sldId id="273" r:id="rId13"/>
    <p:sldId id="276" r:id="rId14"/>
    <p:sldId id="277" r:id="rId15"/>
    <p:sldId id="278" r:id="rId16"/>
    <p:sldId id="279" r:id="rId17"/>
    <p:sldId id="280" r:id="rId18"/>
    <p:sldId id="281" r:id="rId19"/>
    <p:sldId id="282" r:id="rId20"/>
    <p:sldId id="283" r:id="rId21"/>
    <p:sldId id="284" r:id="rId22"/>
    <p:sldId id="287" r:id="rId23"/>
    <p:sldId id="288" r:id="rId24"/>
    <p:sldId id="290" r:id="rId25"/>
    <p:sldId id="291" r:id="rId26"/>
    <p:sldId id="292" r:id="rId27"/>
    <p:sldId id="293" r:id="rId28"/>
    <p:sldId id="294" r:id="rId29"/>
    <p:sldId id="295" r:id="rId30"/>
    <p:sldId id="296" r:id="rId31"/>
    <p:sldId id="297" r:id="rId32"/>
    <p:sldId id="298" r:id="rId33"/>
    <p:sldId id="266" r:id="rId34"/>
    <p:sldId id="299" r:id="rId35"/>
    <p:sldId id="300" r:id="rId36"/>
    <p:sldId id="267" r:id="rId37"/>
    <p:sldId id="268" r:id="rId38"/>
    <p:sldId id="301" r:id="rId39"/>
    <p:sldId id="263" r:id="rId40"/>
    <p:sldId id="264" r:id="rId41"/>
    <p:sldId id="265" r:id="rId42"/>
    <p:sldId id="302" r:id="rId43"/>
    <p:sldId id="303" r:id="rId44"/>
    <p:sldId id="304" r:id="rId4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548" autoAdjust="0"/>
    <p:restoredTop sz="94660"/>
  </p:normalViewPr>
  <p:slideViewPr>
    <p:cSldViewPr snapToGrid="0">
      <p:cViewPr>
        <p:scale>
          <a:sx n="75" d="100"/>
          <a:sy n="75" d="100"/>
        </p:scale>
        <p:origin x="811" y="2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E826C-CE23-4708-A3E7-32D327118855}" type="datetimeFigureOut">
              <a:rPr lang="en-GB" smtClean="0"/>
              <a:t>31/05/2022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4C219-1B93-4B67-B3A0-E16D29401C9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39241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E826C-CE23-4708-A3E7-32D327118855}" type="datetimeFigureOut">
              <a:rPr lang="en-GB" smtClean="0"/>
              <a:t>31/05/2022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4C219-1B93-4B67-B3A0-E16D29401C9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33246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E826C-CE23-4708-A3E7-32D327118855}" type="datetimeFigureOut">
              <a:rPr lang="en-GB" smtClean="0"/>
              <a:t>31/05/2022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4C219-1B93-4B67-B3A0-E16D29401C9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70638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E826C-CE23-4708-A3E7-32D327118855}" type="datetimeFigureOut">
              <a:rPr lang="en-GB" smtClean="0"/>
              <a:t>31/05/2022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4C219-1B93-4B67-B3A0-E16D29401C9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61328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E826C-CE23-4708-A3E7-32D327118855}" type="datetimeFigureOut">
              <a:rPr lang="en-GB" smtClean="0"/>
              <a:t>31/05/2022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4C219-1B93-4B67-B3A0-E16D29401C9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17290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E826C-CE23-4708-A3E7-32D327118855}" type="datetimeFigureOut">
              <a:rPr lang="en-GB" smtClean="0"/>
              <a:t>31/05/2022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4C219-1B93-4B67-B3A0-E16D29401C9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92142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E826C-CE23-4708-A3E7-32D327118855}" type="datetimeFigureOut">
              <a:rPr lang="en-GB" smtClean="0"/>
              <a:t>31/05/2022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4C219-1B93-4B67-B3A0-E16D29401C9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18533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E826C-CE23-4708-A3E7-32D327118855}" type="datetimeFigureOut">
              <a:rPr lang="en-GB" smtClean="0"/>
              <a:t>31/05/2022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4C219-1B93-4B67-B3A0-E16D29401C9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9518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E826C-CE23-4708-A3E7-32D327118855}" type="datetimeFigureOut">
              <a:rPr lang="en-GB" smtClean="0"/>
              <a:t>31/05/2022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4C219-1B93-4B67-B3A0-E16D29401C9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35890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E826C-CE23-4708-A3E7-32D327118855}" type="datetimeFigureOut">
              <a:rPr lang="en-GB" smtClean="0"/>
              <a:t>31/05/2022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4C219-1B93-4B67-B3A0-E16D29401C9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53305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E826C-CE23-4708-A3E7-32D327118855}" type="datetimeFigureOut">
              <a:rPr lang="en-GB" smtClean="0"/>
              <a:t>31/05/2022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4C219-1B93-4B67-B3A0-E16D29401C9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71487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FE826C-CE23-4708-A3E7-32D327118855}" type="datetimeFigureOut">
              <a:rPr lang="en-GB" smtClean="0"/>
              <a:t>31/05/2022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74C219-1B93-4B67-B3A0-E16D29401C9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53428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78A401-87A9-61BC-7CE7-F0B0854C8B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94106" y="1479297"/>
            <a:ext cx="5309118" cy="1034071"/>
          </a:xfrm>
        </p:spPr>
        <p:txBody>
          <a:bodyPr>
            <a:normAutofit/>
          </a:bodyPr>
          <a:lstStyle/>
          <a:p>
            <a:pPr algn="l"/>
            <a:r>
              <a:rPr lang="bs-Latn-BA" sz="4000" b="1" dirty="0">
                <a:latin typeface="Montserrat" panose="00000500000000000000" pitchFamily="2" charset="0"/>
              </a:rPr>
              <a:t>Golden Lilies</a:t>
            </a:r>
            <a:br>
              <a:rPr lang="bs-Latn-BA" sz="4000" dirty="0">
                <a:latin typeface="Montserrat" panose="00000500000000000000" pitchFamily="2" charset="0"/>
              </a:rPr>
            </a:br>
            <a:r>
              <a:rPr lang="bs-Latn-BA" sz="1200" i="1" dirty="0">
                <a:latin typeface="Montserrat" panose="00000500000000000000" pitchFamily="2" charset="0"/>
              </a:rPr>
              <a:t>aplikacija za turiste</a:t>
            </a:r>
            <a:br>
              <a:rPr lang="bs-Latn-BA" sz="1600" i="1" dirty="0">
                <a:latin typeface="Montserrat" panose="00000500000000000000" pitchFamily="2" charset="0"/>
              </a:rPr>
            </a:br>
            <a:r>
              <a:rPr lang="bs-Latn-BA" sz="1200" i="1" dirty="0">
                <a:latin typeface="Montserrat" panose="00000500000000000000" pitchFamily="2" charset="0"/>
              </a:rPr>
              <a:t>Projekat iz predmeta Objekto orijentisana analiza i dizajn</a:t>
            </a:r>
            <a:endParaRPr lang="en-GB" sz="1200" i="1" dirty="0">
              <a:latin typeface="Montserrat" panose="00000500000000000000" pitchFamily="2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F927C4-8F1D-BD79-44C9-8F5F826D1E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50408" y="5234895"/>
            <a:ext cx="2351314" cy="1240550"/>
          </a:xfrm>
        </p:spPr>
        <p:txBody>
          <a:bodyPr>
            <a:normAutofit/>
          </a:bodyPr>
          <a:lstStyle/>
          <a:p>
            <a:pPr algn="l"/>
            <a:r>
              <a:rPr lang="bs-Latn-BA" sz="1200" b="1" dirty="0">
                <a:latin typeface="Montserrat" panose="00000500000000000000" pitchFamily="2" charset="0"/>
              </a:rPr>
              <a:t>Članovi tima:</a:t>
            </a:r>
          </a:p>
          <a:p>
            <a:pPr algn="l"/>
            <a:r>
              <a:rPr lang="bs-Latn-BA" sz="1200" dirty="0">
                <a:latin typeface="Montserrat" panose="00000500000000000000" pitchFamily="2" charset="0"/>
              </a:rPr>
              <a:t>Nađa Alijagić</a:t>
            </a:r>
          </a:p>
          <a:p>
            <a:pPr algn="l"/>
            <a:r>
              <a:rPr lang="bs-Latn-BA" sz="1200" dirty="0">
                <a:latin typeface="Montserrat" panose="00000500000000000000" pitchFamily="2" charset="0"/>
              </a:rPr>
              <a:t>Hana Biševac</a:t>
            </a:r>
          </a:p>
          <a:p>
            <a:pPr algn="l"/>
            <a:r>
              <a:rPr lang="bs-Latn-BA" sz="1200" dirty="0">
                <a:latin typeface="Montserrat" panose="00000500000000000000" pitchFamily="2" charset="0"/>
              </a:rPr>
              <a:t>Anida Nezović</a:t>
            </a:r>
            <a:endParaRPr lang="en-GB" sz="1200" dirty="0">
              <a:latin typeface="Montserrat" panose="00000500000000000000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2E0AD3-7485-AB24-D4A6-1AC6C472B87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70"/>
          <a:stretch/>
        </p:blipFill>
        <p:spPr>
          <a:xfrm>
            <a:off x="0" y="1"/>
            <a:ext cx="4421518" cy="6858000"/>
          </a:xfrm>
          <a:prstGeom prst="rect">
            <a:avLst/>
          </a:prstGeom>
          <a:solidFill>
            <a:schemeClr val="bg1"/>
          </a:solidFill>
          <a:effectLst>
            <a:outerShdw blurRad="127000" dist="50800" dir="5400000" sx="82000" sy="82000" algn="ctr" rotWithShape="0">
              <a:srgbClr val="000000">
                <a:alpha val="7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1BE75C9-1A88-AA8C-8F62-E5CDE6036F5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0408" y="1232432"/>
            <a:ext cx="1643698" cy="1527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4586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9927843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73" y="0"/>
            <a:ext cx="12193873" cy="6858000"/>
          </a:xfrm>
        </p:spPr>
      </p:pic>
    </p:spTree>
    <p:extLst>
      <p:ext uri="{BB962C8B-B14F-4D97-AF65-F5344CB8AC3E}">
        <p14:creationId xmlns:p14="http://schemas.microsoft.com/office/powerpoint/2010/main" val="35887230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359" y="0"/>
            <a:ext cx="12208359" cy="6858000"/>
          </a:xfrm>
        </p:spPr>
      </p:pic>
    </p:spTree>
    <p:extLst>
      <p:ext uri="{BB962C8B-B14F-4D97-AF65-F5344CB8AC3E}">
        <p14:creationId xmlns:p14="http://schemas.microsoft.com/office/powerpoint/2010/main" val="24763019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73" y="0"/>
            <a:ext cx="12193873" cy="6858000"/>
          </a:xfrm>
        </p:spPr>
      </p:pic>
    </p:spTree>
    <p:extLst>
      <p:ext uri="{BB962C8B-B14F-4D97-AF65-F5344CB8AC3E}">
        <p14:creationId xmlns:p14="http://schemas.microsoft.com/office/powerpoint/2010/main" val="37997155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56787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5777250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73" y="0"/>
            <a:ext cx="12193873" cy="6858000"/>
          </a:xfrm>
        </p:spPr>
      </p:pic>
    </p:spTree>
    <p:extLst>
      <p:ext uri="{BB962C8B-B14F-4D97-AF65-F5344CB8AC3E}">
        <p14:creationId xmlns:p14="http://schemas.microsoft.com/office/powerpoint/2010/main" val="35700247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lh5.googleusercontent.com/3BCOWu9F_qC15DCksbCaN-DlZb5GTRjrYql_os7sS3dc12QfYjoJhL0pxzzQ1tjdiWZi-UpqdQL4IDGkZfmfUFY-ilKkcKRSOX0xDJBltKLVD_5BlyxSC2JzXVN2B5Y_YoKawaOyIyhrR--WUA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16447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2" y="0"/>
            <a:ext cx="12179388" cy="6858000"/>
          </a:xfrm>
        </p:spPr>
      </p:pic>
    </p:spTree>
    <p:extLst>
      <p:ext uri="{BB962C8B-B14F-4D97-AF65-F5344CB8AC3E}">
        <p14:creationId xmlns:p14="http://schemas.microsoft.com/office/powerpoint/2010/main" val="24943041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2154199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18B9B-54FD-F3BF-FCD3-D3ECA4C26D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0647" y="1119752"/>
            <a:ext cx="6352592" cy="1000223"/>
          </a:xfrm>
        </p:spPr>
        <p:txBody>
          <a:bodyPr>
            <a:normAutofit/>
          </a:bodyPr>
          <a:lstStyle/>
          <a:p>
            <a:r>
              <a:rPr lang="bs-Latn-BA" sz="4000" b="1" dirty="0">
                <a:latin typeface="Montserrat" panose="00000500000000000000" pitchFamily="2" charset="0"/>
              </a:rPr>
              <a:t>Specifikacija projekta</a:t>
            </a:r>
            <a:endParaRPr lang="en-GB" sz="4000" b="1" dirty="0">
              <a:latin typeface="Montserrat" panose="00000500000000000000" pitchFamily="2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7CF5066-4646-39CA-9C91-18F38AAA4B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0"/>
            <a:ext cx="4385389" cy="684540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7DA68A1-2077-5108-EEC4-15057DFCF676}"/>
              </a:ext>
            </a:extLst>
          </p:cNvPr>
          <p:cNvSpPr txBox="1"/>
          <p:nvPr/>
        </p:nvSpPr>
        <p:spPr>
          <a:xfrm>
            <a:off x="4888463" y="2321928"/>
            <a:ext cx="648477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bs-Latn-BA" dirty="0">
                <a:latin typeface="Montserrat" panose="00000500000000000000" pitchFamily="2" charset="0"/>
              </a:rPr>
              <a:t>Upoznati ljude sa kulturom, historijom i prirodnim ljepotama naše zemlje.</a:t>
            </a:r>
          </a:p>
          <a:p>
            <a:endParaRPr lang="bs-Latn-BA" dirty="0">
              <a:latin typeface="Montserrat" panose="00000500000000000000" pitchFamily="2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bs-Latn-BA" dirty="0">
                <a:latin typeface="Montserrat" panose="00000500000000000000" pitchFamily="2" charset="0"/>
              </a:rPr>
              <a:t>Ideja je da aplikacija nudi veliki broj atrakcija za svaki grad u BiH, bez mukotrpnog pretraživanja interneta.</a:t>
            </a:r>
          </a:p>
          <a:p>
            <a:endParaRPr lang="bs-Latn-BA" dirty="0">
              <a:latin typeface="Montserrat" panose="00000500000000000000" pitchFamily="2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bs-Latn-BA" dirty="0">
                <a:latin typeface="Montserrat" panose="00000500000000000000" pitchFamily="2" charset="0"/>
              </a:rPr>
              <a:t>Filtriranje prijedloga aplikacije se izvodi po vrsti atrakcije i po gradovima.</a:t>
            </a:r>
          </a:p>
          <a:p>
            <a:endParaRPr lang="bs-Latn-BA" dirty="0">
              <a:latin typeface="Montserrat" panose="00000500000000000000" pitchFamily="2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bs-Latn-BA" dirty="0">
                <a:latin typeface="Montserrat" panose="00000500000000000000" pitchFamily="2" charset="0"/>
              </a:rPr>
              <a:t>Vodiči, nakon verifikacije, mogu kreirati ture na koje se registrovani korisnici mogu prijaviti.</a:t>
            </a:r>
            <a:endParaRPr lang="en-GB" dirty="0"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96315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73" y="0"/>
            <a:ext cx="12193873" cy="6858000"/>
          </a:xfrm>
        </p:spPr>
      </p:pic>
    </p:spTree>
    <p:extLst>
      <p:ext uri="{BB962C8B-B14F-4D97-AF65-F5344CB8AC3E}">
        <p14:creationId xmlns:p14="http://schemas.microsoft.com/office/powerpoint/2010/main" val="37148730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2652641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</p:spPr>
      </p:pic>
    </p:spTree>
    <p:extLst>
      <p:ext uri="{BB962C8B-B14F-4D97-AF65-F5344CB8AC3E}">
        <p14:creationId xmlns:p14="http://schemas.microsoft.com/office/powerpoint/2010/main" val="13630646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1950" y="0"/>
            <a:ext cx="3748763" cy="7016035"/>
          </a:xfrm>
        </p:spPr>
      </p:pic>
    </p:spTree>
    <p:extLst>
      <p:ext uri="{BB962C8B-B14F-4D97-AF65-F5344CB8AC3E}">
        <p14:creationId xmlns:p14="http://schemas.microsoft.com/office/powerpoint/2010/main" val="30006281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7109" y="-16090"/>
            <a:ext cx="5477346" cy="6878822"/>
          </a:xfrm>
        </p:spPr>
      </p:pic>
    </p:spTree>
    <p:extLst>
      <p:ext uri="{BB962C8B-B14F-4D97-AF65-F5344CB8AC3E}">
        <p14:creationId xmlns:p14="http://schemas.microsoft.com/office/powerpoint/2010/main" val="5349631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2862148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193301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8231805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8649734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1480" y="0"/>
            <a:ext cx="12273480" cy="6857999"/>
          </a:xfrm>
        </p:spPr>
      </p:pic>
    </p:spTree>
    <p:extLst>
      <p:ext uri="{BB962C8B-B14F-4D97-AF65-F5344CB8AC3E}">
        <p14:creationId xmlns:p14="http://schemas.microsoft.com/office/powerpoint/2010/main" val="38641368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750381-B14F-B8C2-1AAE-544DBD960D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s-Latn-BA" sz="4000" b="1" dirty="0">
                <a:latin typeface="Montserrat" panose="00000500000000000000" pitchFamily="2" charset="0"/>
              </a:rPr>
              <a:t>Funkcionalnosti sistema</a:t>
            </a:r>
            <a:endParaRPr lang="en-GB" sz="4000" b="1" dirty="0">
              <a:latin typeface="Montserrat" panose="00000500000000000000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2B31A1-C527-170C-7520-B4DCD825B7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7"/>
            <a:ext cx="10515600" cy="4728773"/>
          </a:xfrm>
        </p:spPr>
        <p:txBody>
          <a:bodyPr numCol="2"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bs-Latn-BA" sz="2000" dirty="0">
                <a:latin typeface="Montserrat" panose="00000500000000000000" pitchFamily="2" charset="0"/>
              </a:rPr>
              <a:t>Pretraživanje atrakcija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bs-Latn-BA" sz="2000" dirty="0">
                <a:latin typeface="Montserrat" panose="00000500000000000000" pitchFamily="2" charset="0"/>
              </a:rPr>
              <a:t>Filtriranje atrakcija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bs-Latn-BA" sz="2000" dirty="0">
                <a:latin typeface="Montserrat" panose="00000500000000000000" pitchFamily="2" charset="0"/>
              </a:rPr>
              <a:t>Fotografisanje na mjestu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bs-Latn-BA" sz="2000" dirty="0">
                <a:latin typeface="Montserrat" panose="00000500000000000000" pitchFamily="2" charset="0"/>
              </a:rPr>
              <a:t>Izbor vodiča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bs-Latn-BA" sz="2000" dirty="0">
                <a:latin typeface="Montserrat" panose="00000500000000000000" pitchFamily="2" charset="0"/>
              </a:rPr>
              <a:t>Upravljanje atrakcijama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bs-Latn-BA" sz="2000" dirty="0">
                <a:latin typeface="Montserrat" panose="00000500000000000000" pitchFamily="2" charset="0"/>
              </a:rPr>
              <a:t>Upravljanje korisničkim računom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bs-Latn-BA" sz="2000" dirty="0">
                <a:latin typeface="Montserrat" panose="00000500000000000000" pitchFamily="2" charset="0"/>
              </a:rPr>
              <a:t>Ažuriranje atrakcija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bs-Latn-BA" sz="2000" dirty="0">
                <a:latin typeface="Montserrat" panose="00000500000000000000" pitchFamily="2" charset="0"/>
              </a:rPr>
              <a:t>Verifikacija fotografija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bs-Latn-BA" sz="2000" dirty="0">
                <a:latin typeface="Montserrat" panose="00000500000000000000" pitchFamily="2" charset="0"/>
              </a:rPr>
              <a:t>Pregled prijavljenih za ture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bs-Latn-BA" sz="2000" dirty="0">
                <a:latin typeface="Montserrat" panose="00000500000000000000" pitchFamily="2" charset="0"/>
              </a:rPr>
              <a:t>Verifikacija vodiča</a:t>
            </a:r>
            <a:endParaRPr lang="en-GB" sz="2000" dirty="0">
              <a:latin typeface="Montserrat" panose="00000500000000000000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87637B-0B28-1088-BA8D-430922688E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6825" y="1027906"/>
            <a:ext cx="4870579" cy="4870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0058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3374" y="0"/>
            <a:ext cx="12255373" cy="6858000"/>
          </a:xfrm>
        </p:spPr>
      </p:pic>
    </p:spTree>
    <p:extLst>
      <p:ext uri="{BB962C8B-B14F-4D97-AF65-F5344CB8AC3E}">
        <p14:creationId xmlns:p14="http://schemas.microsoft.com/office/powerpoint/2010/main" val="15956815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0535" y="0"/>
            <a:ext cx="12367034" cy="6944008"/>
          </a:xfrm>
        </p:spPr>
      </p:pic>
    </p:spTree>
    <p:extLst>
      <p:ext uri="{BB962C8B-B14F-4D97-AF65-F5344CB8AC3E}">
        <p14:creationId xmlns:p14="http://schemas.microsoft.com/office/powerpoint/2010/main" val="14571189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lh4.googleusercontent.com/AvraOKi_KgiJFvSoQ7jK7DiVw-r61CO8io4bUJNElCgShHe8lO75qLMRqhi-0ykrq87w6KNZMspmBAtoSvuMrE4cGeXloqyL4unS1-UeXhLgaiFqXTFa9LBosnumKFO4F_KLLEI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73418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latin typeface="Montserrat"/>
              </a:rPr>
              <a:t>Analiza</a:t>
            </a:r>
            <a:r>
              <a:rPr lang="en-US" b="1" dirty="0">
                <a:latin typeface="Montserrat"/>
              </a:rPr>
              <a:t> I </a:t>
            </a:r>
            <a:r>
              <a:rPr lang="en-US" b="1" dirty="0" err="1">
                <a:latin typeface="Montserrat"/>
              </a:rPr>
              <a:t>dizajn</a:t>
            </a:r>
            <a:r>
              <a:rPr lang="en-US" b="1" dirty="0">
                <a:latin typeface="Montserrat"/>
              </a:rPr>
              <a:t> </a:t>
            </a:r>
            <a:r>
              <a:rPr lang="en-US" b="1" dirty="0" err="1">
                <a:latin typeface="Montserrat"/>
              </a:rPr>
              <a:t>sistema</a:t>
            </a:r>
            <a:endParaRPr lang="en-US" b="1" dirty="0">
              <a:latin typeface="Montserra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39500"/>
            <a:ext cx="10515600" cy="5269118"/>
          </a:xfrm>
        </p:spPr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bs-Latn-BA" sz="2400" dirty="0">
                <a:latin typeface="Montserrat"/>
              </a:rPr>
              <a:t> Klase:</a:t>
            </a:r>
            <a:endParaRPr lang="bs-Latn-BA" dirty="0">
              <a:latin typeface="Montserrat"/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bs-Latn-BA" sz="2400" dirty="0">
                <a:latin typeface="Montserrat"/>
              </a:rPr>
              <a:t> Korisnik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bs-Latn-BA" sz="1600" dirty="0">
                <a:latin typeface="Montserrat"/>
              </a:rPr>
              <a:t>FZ br. 00: Pregled atrakcije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600" dirty="0">
                <a:latin typeface="Montserrat"/>
              </a:rPr>
              <a:t>FZ br. 01: </a:t>
            </a:r>
            <a:r>
              <a:rPr lang="en-US" sz="1600" dirty="0" err="1">
                <a:latin typeface="Montserrat"/>
              </a:rPr>
              <a:t>Pretraživanje</a:t>
            </a:r>
            <a:r>
              <a:rPr lang="en-US" sz="1600" dirty="0">
                <a:latin typeface="Montserrat"/>
              </a:rPr>
              <a:t> </a:t>
            </a:r>
            <a:r>
              <a:rPr lang="en-US" sz="1600" dirty="0" err="1">
                <a:latin typeface="Montserrat"/>
              </a:rPr>
              <a:t>atrakcija</a:t>
            </a:r>
            <a:endParaRPr lang="bs-Latn-BA" sz="1600" dirty="0">
              <a:latin typeface="Montserrat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600" dirty="0">
                <a:latin typeface="Montserrat"/>
              </a:rPr>
              <a:t>FZ br. 02: </a:t>
            </a:r>
            <a:r>
              <a:rPr lang="en-US" sz="1600" dirty="0" err="1">
                <a:latin typeface="Montserrat"/>
              </a:rPr>
              <a:t>Filtriranje</a:t>
            </a:r>
            <a:r>
              <a:rPr lang="en-US" sz="1600" dirty="0">
                <a:latin typeface="Montserrat"/>
              </a:rPr>
              <a:t> </a:t>
            </a:r>
            <a:r>
              <a:rPr lang="en-US" sz="1600" dirty="0" err="1">
                <a:latin typeface="Montserrat"/>
              </a:rPr>
              <a:t>atrakcija</a:t>
            </a:r>
            <a:endParaRPr lang="bs-Latn-BA" sz="1600" dirty="0">
              <a:latin typeface="Montserrat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600" dirty="0">
                <a:latin typeface="Montserrat"/>
              </a:rPr>
              <a:t>FZ br. 06: </a:t>
            </a:r>
            <a:r>
              <a:rPr lang="en-US" sz="1600" dirty="0" err="1">
                <a:latin typeface="Montserrat"/>
              </a:rPr>
              <a:t>Upravljanje</a:t>
            </a:r>
            <a:r>
              <a:rPr lang="en-US" sz="1600" dirty="0">
                <a:latin typeface="Montserrat"/>
              </a:rPr>
              <a:t> </a:t>
            </a:r>
            <a:r>
              <a:rPr lang="en-US" sz="1600" dirty="0" err="1">
                <a:latin typeface="Montserrat"/>
              </a:rPr>
              <a:t>korisničkim</a:t>
            </a:r>
            <a:r>
              <a:rPr lang="en-US" sz="1600" dirty="0">
                <a:latin typeface="Montserrat"/>
              </a:rPr>
              <a:t> </a:t>
            </a:r>
            <a:r>
              <a:rPr lang="en-US" sz="1600" dirty="0" err="1">
                <a:latin typeface="Montserrat"/>
              </a:rPr>
              <a:t>računom</a:t>
            </a:r>
            <a:endParaRPr lang="bs-Latn-BA" sz="1600" dirty="0">
              <a:latin typeface="Montserrat"/>
            </a:endParaRPr>
          </a:p>
          <a:p>
            <a:pPr marL="457200" lvl="1" indent="0">
              <a:buNone/>
            </a:pPr>
            <a:endParaRPr lang="bs-Latn-BA" sz="1600" dirty="0">
              <a:latin typeface="Montserrat"/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bs-Latn-BA" sz="2400" dirty="0">
                <a:latin typeface="Montserrat"/>
              </a:rPr>
              <a:t> RegistrovaniKorisnik (extends Korisnik)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600" dirty="0">
                <a:latin typeface="Montserrat"/>
              </a:rPr>
              <a:t>FZ br. 03: </a:t>
            </a:r>
            <a:r>
              <a:rPr lang="en-US" sz="1600" dirty="0" err="1">
                <a:latin typeface="Montserrat"/>
              </a:rPr>
              <a:t>Fotografisanje</a:t>
            </a:r>
            <a:r>
              <a:rPr lang="en-US" sz="1600" dirty="0">
                <a:latin typeface="Montserrat"/>
              </a:rPr>
              <a:t> </a:t>
            </a:r>
            <a:r>
              <a:rPr lang="en-US" sz="1600" dirty="0" err="1">
                <a:latin typeface="Montserrat"/>
              </a:rPr>
              <a:t>na</a:t>
            </a:r>
            <a:r>
              <a:rPr lang="en-US" sz="1600" dirty="0">
                <a:latin typeface="Montserrat"/>
              </a:rPr>
              <a:t> </a:t>
            </a:r>
            <a:r>
              <a:rPr lang="en-US" sz="1600" dirty="0" err="1">
                <a:latin typeface="Montserrat"/>
              </a:rPr>
              <a:t>mjestu</a:t>
            </a:r>
            <a:endParaRPr lang="bs-Latn-BA" sz="1600" dirty="0">
              <a:latin typeface="Montserrat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600" dirty="0">
                <a:latin typeface="Montserrat"/>
              </a:rPr>
              <a:t>FZ br. 04: </a:t>
            </a:r>
            <a:r>
              <a:rPr lang="en-US" sz="1600" dirty="0" err="1">
                <a:latin typeface="Montserrat"/>
              </a:rPr>
              <a:t>Izbor</a:t>
            </a:r>
            <a:r>
              <a:rPr lang="en-US" sz="1600" dirty="0">
                <a:latin typeface="Montserrat"/>
              </a:rPr>
              <a:t> </a:t>
            </a:r>
            <a:r>
              <a:rPr lang="en-US" sz="1600" dirty="0" err="1">
                <a:latin typeface="Montserrat"/>
              </a:rPr>
              <a:t>vodiča</a:t>
            </a:r>
            <a:endParaRPr lang="bs-Latn-BA" sz="1600" dirty="0">
              <a:latin typeface="Montserrat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600" dirty="0">
                <a:latin typeface="Montserrat"/>
              </a:rPr>
              <a:t>FZ br. 09: </a:t>
            </a:r>
            <a:r>
              <a:rPr lang="en-US" sz="1600" dirty="0" err="1">
                <a:latin typeface="Montserrat"/>
              </a:rPr>
              <a:t>Pregled</a:t>
            </a:r>
            <a:r>
              <a:rPr lang="en-US" sz="1600" dirty="0">
                <a:latin typeface="Montserrat"/>
              </a:rPr>
              <a:t> </a:t>
            </a:r>
            <a:r>
              <a:rPr lang="en-US" sz="1600" dirty="0" err="1">
                <a:latin typeface="Montserrat"/>
              </a:rPr>
              <a:t>prijavljenih</a:t>
            </a:r>
            <a:r>
              <a:rPr lang="en-US" sz="1600" dirty="0">
                <a:latin typeface="Montserrat"/>
              </a:rPr>
              <a:t> </a:t>
            </a:r>
            <a:r>
              <a:rPr lang="en-US" sz="1600" dirty="0" err="1">
                <a:latin typeface="Montserrat"/>
              </a:rPr>
              <a:t>za</a:t>
            </a:r>
            <a:r>
              <a:rPr lang="en-US" sz="1600" dirty="0">
                <a:latin typeface="Montserrat"/>
              </a:rPr>
              <a:t> </a:t>
            </a:r>
            <a:r>
              <a:rPr lang="en-US" sz="1600" dirty="0" err="1">
                <a:latin typeface="Montserrat"/>
              </a:rPr>
              <a:t>ture</a:t>
            </a:r>
            <a:endParaRPr lang="bs-Latn-BA" sz="1600" dirty="0">
              <a:latin typeface="Montserrat"/>
            </a:endParaRPr>
          </a:p>
          <a:p>
            <a:pPr marL="457200" lvl="1" indent="0">
              <a:buNone/>
            </a:pPr>
            <a:endParaRPr lang="bs-Latn-BA" sz="1600" dirty="0">
              <a:latin typeface="Montserrat"/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bs-Latn-BA" sz="2400" dirty="0">
                <a:latin typeface="Montserrat"/>
              </a:rPr>
              <a:t> Vodic (extends Korisnik)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600" dirty="0">
                <a:latin typeface="Montserrat"/>
              </a:rPr>
              <a:t>FZ br. 09: </a:t>
            </a:r>
            <a:r>
              <a:rPr lang="en-US" sz="1600" dirty="0" err="1">
                <a:latin typeface="Montserrat"/>
              </a:rPr>
              <a:t>Pregled</a:t>
            </a:r>
            <a:r>
              <a:rPr lang="en-US" sz="1600" dirty="0">
                <a:latin typeface="Montserrat"/>
              </a:rPr>
              <a:t> </a:t>
            </a:r>
            <a:r>
              <a:rPr lang="en-US" sz="1600" dirty="0" err="1">
                <a:latin typeface="Montserrat"/>
              </a:rPr>
              <a:t>prijavljenih</a:t>
            </a:r>
            <a:r>
              <a:rPr lang="en-US" sz="1600" dirty="0">
                <a:latin typeface="Montserrat"/>
              </a:rPr>
              <a:t> </a:t>
            </a:r>
            <a:r>
              <a:rPr lang="en-US" sz="1600" dirty="0" err="1">
                <a:latin typeface="Montserrat"/>
              </a:rPr>
              <a:t>za</a:t>
            </a:r>
            <a:r>
              <a:rPr lang="en-US" sz="1600" dirty="0">
                <a:latin typeface="Montserrat"/>
              </a:rPr>
              <a:t> </a:t>
            </a:r>
            <a:r>
              <a:rPr lang="en-US" sz="1600" dirty="0" err="1">
                <a:latin typeface="Montserrat"/>
              </a:rPr>
              <a:t>ture</a:t>
            </a:r>
            <a:endParaRPr lang="bs-Latn-BA" sz="1600" dirty="0">
              <a:latin typeface="Montserrat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600" dirty="0">
                <a:latin typeface="Montserrat"/>
              </a:rPr>
              <a:t>FZ br. 10: </a:t>
            </a:r>
            <a:r>
              <a:rPr lang="en-US" sz="1600" dirty="0" err="1">
                <a:latin typeface="Montserrat"/>
              </a:rPr>
              <a:t>Verifikacija</a:t>
            </a:r>
            <a:r>
              <a:rPr lang="en-US" sz="1600" dirty="0">
                <a:latin typeface="Montserrat"/>
              </a:rPr>
              <a:t> </a:t>
            </a:r>
            <a:r>
              <a:rPr lang="en-US" sz="1600" dirty="0" err="1">
                <a:latin typeface="Montserrat"/>
              </a:rPr>
              <a:t>vodiča</a:t>
            </a:r>
            <a:endParaRPr lang="bs-Latn-BA" sz="1600" dirty="0">
              <a:latin typeface="Montserrat"/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82808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81481"/>
            <a:ext cx="10515600" cy="7351414"/>
          </a:xfrm>
        </p:spPr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bs-Latn-BA" sz="2400" dirty="0">
                <a:latin typeface="Montserrat"/>
              </a:rPr>
              <a:t> Zaposlenik (extends Korisnik)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600" dirty="0">
                <a:latin typeface="Montserrat"/>
              </a:rPr>
              <a:t>FZ br. 03: </a:t>
            </a:r>
            <a:r>
              <a:rPr lang="en-US" sz="1600" dirty="0" err="1">
                <a:latin typeface="Montserrat"/>
              </a:rPr>
              <a:t>Ažuriranje</a:t>
            </a:r>
            <a:r>
              <a:rPr lang="en-US" sz="1600" dirty="0">
                <a:latin typeface="Montserrat"/>
              </a:rPr>
              <a:t> </a:t>
            </a:r>
            <a:r>
              <a:rPr lang="en-US" sz="1600" dirty="0" err="1">
                <a:latin typeface="Montserrat"/>
              </a:rPr>
              <a:t>atrakcije</a:t>
            </a:r>
            <a:endParaRPr lang="bs-Latn-BA" sz="1600" dirty="0">
              <a:latin typeface="Montserrat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600" dirty="0">
                <a:latin typeface="Montserrat"/>
              </a:rPr>
              <a:t>FZ br. 05: </a:t>
            </a:r>
            <a:r>
              <a:rPr lang="en-US" sz="1600" dirty="0" err="1">
                <a:latin typeface="Montserrat"/>
              </a:rPr>
              <a:t>Upravljanje</a:t>
            </a:r>
            <a:r>
              <a:rPr lang="en-US" sz="1600" dirty="0">
                <a:latin typeface="Montserrat"/>
              </a:rPr>
              <a:t> </a:t>
            </a:r>
            <a:r>
              <a:rPr lang="en-US" sz="1600" dirty="0" err="1">
                <a:latin typeface="Montserrat"/>
              </a:rPr>
              <a:t>atrakcijama</a:t>
            </a:r>
            <a:endParaRPr lang="bs-Latn-BA" sz="1600" dirty="0">
              <a:latin typeface="Montserrat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600" dirty="0">
                <a:latin typeface="Montserrat"/>
              </a:rPr>
              <a:t>FZ br. 03: </a:t>
            </a:r>
            <a:r>
              <a:rPr lang="en-US" sz="1600" dirty="0" err="1">
                <a:latin typeface="Montserrat"/>
              </a:rPr>
              <a:t>Verifikacija</a:t>
            </a:r>
            <a:r>
              <a:rPr lang="en-US" sz="1600" dirty="0">
                <a:latin typeface="Montserrat"/>
              </a:rPr>
              <a:t> </a:t>
            </a:r>
            <a:r>
              <a:rPr lang="en-US" sz="1600" dirty="0" err="1">
                <a:latin typeface="Montserrat"/>
              </a:rPr>
              <a:t>fotografija</a:t>
            </a:r>
            <a:endParaRPr lang="bs-Latn-BA" sz="1600" dirty="0">
              <a:latin typeface="Montserrat"/>
            </a:endParaRPr>
          </a:p>
          <a:p>
            <a:pPr marL="457200" lvl="1" indent="0">
              <a:buNone/>
            </a:pPr>
            <a:endParaRPr lang="en-US" sz="1700" dirty="0">
              <a:latin typeface="Montserrat"/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bs-Latn-BA" sz="2600" dirty="0">
                <a:latin typeface="Montserrat"/>
              </a:rPr>
              <a:t> </a:t>
            </a:r>
            <a:r>
              <a:rPr lang="bs-Latn-BA" sz="2400" dirty="0">
                <a:latin typeface="Montserrat"/>
              </a:rPr>
              <a:t>Administrator</a:t>
            </a:r>
            <a:endParaRPr lang="bs-Latn-BA" sz="2600" dirty="0">
              <a:latin typeface="Montserrat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600" dirty="0">
                <a:latin typeface="Montserrat"/>
              </a:rPr>
              <a:t>FZ br. 05: </a:t>
            </a:r>
            <a:r>
              <a:rPr lang="en-US" sz="1600" dirty="0" err="1">
                <a:latin typeface="Montserrat"/>
              </a:rPr>
              <a:t>Upravljanje</a:t>
            </a:r>
            <a:r>
              <a:rPr lang="en-US" sz="1600" dirty="0">
                <a:latin typeface="Montserrat"/>
              </a:rPr>
              <a:t> </a:t>
            </a:r>
            <a:r>
              <a:rPr lang="en-US" sz="1600" dirty="0" err="1">
                <a:latin typeface="Montserrat"/>
              </a:rPr>
              <a:t>atrakcijama</a:t>
            </a:r>
            <a:endParaRPr lang="bs-Latn-BA" sz="1600" dirty="0">
              <a:latin typeface="Montserrat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600" dirty="0">
                <a:latin typeface="Montserrat"/>
              </a:rPr>
              <a:t>FZ br. 10: </a:t>
            </a:r>
            <a:r>
              <a:rPr lang="en-US" sz="1600" dirty="0" err="1">
                <a:latin typeface="Montserrat"/>
              </a:rPr>
              <a:t>Verifikacija</a:t>
            </a:r>
            <a:r>
              <a:rPr lang="en-US" sz="1600" dirty="0">
                <a:latin typeface="Montserrat"/>
              </a:rPr>
              <a:t> </a:t>
            </a:r>
            <a:r>
              <a:rPr lang="en-US" sz="1600" dirty="0" err="1">
                <a:latin typeface="Montserrat"/>
              </a:rPr>
              <a:t>vodiča</a:t>
            </a:r>
            <a:endParaRPr lang="bs-Latn-BA" sz="1600" dirty="0">
              <a:latin typeface="Montserrat"/>
            </a:endParaRPr>
          </a:p>
          <a:p>
            <a:pPr marL="457200" lvl="1" indent="0">
              <a:buNone/>
            </a:pPr>
            <a:endParaRPr lang="bs-Latn-BA" sz="1700" dirty="0">
              <a:latin typeface="Montserrat"/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bs-Latn-BA" sz="2400" dirty="0">
                <a:latin typeface="Montserrat"/>
              </a:rPr>
              <a:t> Atrakcija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600" dirty="0">
                <a:latin typeface="Montserrat"/>
              </a:rPr>
              <a:t>FZ br. 00: </a:t>
            </a:r>
            <a:r>
              <a:rPr lang="en-US" sz="1600" dirty="0" err="1">
                <a:latin typeface="Montserrat"/>
              </a:rPr>
              <a:t>Pregled</a:t>
            </a:r>
            <a:r>
              <a:rPr lang="en-US" sz="1600" dirty="0">
                <a:latin typeface="Montserrat"/>
              </a:rPr>
              <a:t> </a:t>
            </a:r>
            <a:r>
              <a:rPr lang="en-US" sz="1600" dirty="0" err="1">
                <a:latin typeface="Montserrat"/>
              </a:rPr>
              <a:t>atrakcije</a:t>
            </a:r>
            <a:endParaRPr lang="bs-Latn-BA" sz="1600" dirty="0">
              <a:latin typeface="Montserrat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600" dirty="0">
                <a:latin typeface="Montserrat"/>
              </a:rPr>
              <a:t>FZ br. 01: </a:t>
            </a:r>
            <a:r>
              <a:rPr lang="en-US" sz="1600" dirty="0" err="1">
                <a:latin typeface="Montserrat"/>
              </a:rPr>
              <a:t>Pretraživanje</a:t>
            </a:r>
            <a:r>
              <a:rPr lang="en-US" sz="1600" dirty="0">
                <a:latin typeface="Montserrat"/>
              </a:rPr>
              <a:t> </a:t>
            </a:r>
            <a:r>
              <a:rPr lang="en-US" sz="1600" dirty="0" err="1">
                <a:latin typeface="Montserrat"/>
              </a:rPr>
              <a:t>atrakcija</a:t>
            </a:r>
            <a:endParaRPr lang="bs-Latn-BA" sz="1600" dirty="0">
              <a:latin typeface="Montserrat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600" dirty="0">
                <a:latin typeface="Montserrat"/>
              </a:rPr>
              <a:t>FZ br. 02: </a:t>
            </a:r>
            <a:r>
              <a:rPr lang="en-US" sz="1600" dirty="0" err="1">
                <a:latin typeface="Montserrat"/>
              </a:rPr>
              <a:t>Filtriraje</a:t>
            </a:r>
            <a:r>
              <a:rPr lang="en-US" sz="1600" dirty="0">
                <a:latin typeface="Montserrat"/>
              </a:rPr>
              <a:t>  </a:t>
            </a:r>
            <a:r>
              <a:rPr lang="en-US" sz="1600" dirty="0" err="1">
                <a:latin typeface="Montserrat"/>
              </a:rPr>
              <a:t>atrakcija</a:t>
            </a:r>
            <a:endParaRPr lang="bs-Latn-BA" sz="1600" dirty="0">
              <a:latin typeface="Montserrat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600" dirty="0">
                <a:latin typeface="Montserrat"/>
              </a:rPr>
              <a:t>FZ br. 05: </a:t>
            </a:r>
            <a:r>
              <a:rPr lang="en-US" sz="1600" dirty="0" err="1">
                <a:latin typeface="Montserrat"/>
              </a:rPr>
              <a:t>Upravljanje</a:t>
            </a:r>
            <a:r>
              <a:rPr lang="en-US" sz="1600" dirty="0">
                <a:latin typeface="Montserrat"/>
              </a:rPr>
              <a:t> </a:t>
            </a:r>
            <a:r>
              <a:rPr lang="en-US" sz="1600" dirty="0" err="1">
                <a:latin typeface="Montserrat"/>
              </a:rPr>
              <a:t>atrakcijama</a:t>
            </a:r>
            <a:endParaRPr lang="bs-Latn-BA" sz="1600" dirty="0">
              <a:latin typeface="Montserrat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600" dirty="0">
                <a:latin typeface="Montserrat"/>
              </a:rPr>
              <a:t>FZ br. 09: </a:t>
            </a:r>
            <a:r>
              <a:rPr lang="en-US" sz="1600" dirty="0" err="1">
                <a:latin typeface="Montserrat"/>
              </a:rPr>
              <a:t>Pregled</a:t>
            </a:r>
            <a:r>
              <a:rPr lang="en-US" sz="1600" dirty="0">
                <a:latin typeface="Montserrat"/>
              </a:rPr>
              <a:t> </a:t>
            </a:r>
            <a:r>
              <a:rPr lang="en-US" sz="1600" dirty="0" err="1">
                <a:latin typeface="Montserrat"/>
              </a:rPr>
              <a:t>prijavljenih</a:t>
            </a:r>
            <a:r>
              <a:rPr lang="en-US" sz="1600" dirty="0">
                <a:latin typeface="Montserrat"/>
              </a:rPr>
              <a:t> </a:t>
            </a:r>
            <a:r>
              <a:rPr lang="en-US" sz="1600" dirty="0" err="1">
                <a:latin typeface="Montserrat"/>
              </a:rPr>
              <a:t>za</a:t>
            </a:r>
            <a:r>
              <a:rPr lang="en-US" sz="1600" dirty="0">
                <a:latin typeface="Montserrat"/>
              </a:rPr>
              <a:t> </a:t>
            </a:r>
            <a:r>
              <a:rPr lang="en-US" sz="1600" dirty="0" err="1">
                <a:latin typeface="Montserrat"/>
              </a:rPr>
              <a:t>ture</a:t>
            </a:r>
            <a:endParaRPr lang="bs-Latn-BA" sz="1600" dirty="0">
              <a:latin typeface="Montserrat"/>
            </a:endParaRPr>
          </a:p>
          <a:p>
            <a:pPr marL="457200" lvl="1" indent="0">
              <a:buNone/>
            </a:pPr>
            <a:endParaRPr lang="bs-Latn-BA" sz="1700" dirty="0">
              <a:latin typeface="Montserrat"/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bs-Latn-BA" sz="2400" dirty="0">
                <a:latin typeface="Montserrat"/>
              </a:rPr>
              <a:t> Lokacija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600" dirty="0">
                <a:latin typeface="Montserrat"/>
              </a:rPr>
              <a:t>FZ br. 00: </a:t>
            </a:r>
            <a:r>
              <a:rPr lang="en-US" sz="1600" dirty="0" err="1">
                <a:latin typeface="Montserrat"/>
              </a:rPr>
              <a:t>Pregled</a:t>
            </a:r>
            <a:r>
              <a:rPr lang="en-US" sz="1600" dirty="0">
                <a:latin typeface="Montserrat"/>
              </a:rPr>
              <a:t> </a:t>
            </a:r>
            <a:r>
              <a:rPr lang="en-US" sz="1600" dirty="0" err="1">
                <a:latin typeface="Montserrat"/>
              </a:rPr>
              <a:t>atrakcije</a:t>
            </a:r>
            <a:endParaRPr lang="bs-Latn-BA" sz="1600" dirty="0">
              <a:latin typeface="Montserrat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600" dirty="0">
                <a:latin typeface="Montserrat"/>
              </a:rPr>
              <a:t>FZ br. 01: </a:t>
            </a:r>
            <a:r>
              <a:rPr lang="en-US" sz="1600" dirty="0" err="1">
                <a:latin typeface="Montserrat"/>
              </a:rPr>
              <a:t>Pretraživanje</a:t>
            </a:r>
            <a:r>
              <a:rPr lang="en-US" sz="1600" dirty="0">
                <a:latin typeface="Montserrat"/>
              </a:rPr>
              <a:t> </a:t>
            </a:r>
            <a:r>
              <a:rPr lang="en-US" sz="1600" dirty="0" err="1">
                <a:latin typeface="Montserrat"/>
              </a:rPr>
              <a:t>atrakcija</a:t>
            </a:r>
            <a:endParaRPr lang="bs-Latn-BA" sz="1600" dirty="0">
              <a:latin typeface="Montserrat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600" dirty="0">
                <a:latin typeface="Montserrat"/>
              </a:rPr>
              <a:t>FZ br. 06: </a:t>
            </a:r>
            <a:r>
              <a:rPr lang="en-US" sz="1600" dirty="0" err="1">
                <a:latin typeface="Montserrat"/>
              </a:rPr>
              <a:t>Upravljanje</a:t>
            </a:r>
            <a:r>
              <a:rPr lang="en-US" sz="1600" dirty="0">
                <a:latin typeface="Montserrat"/>
              </a:rPr>
              <a:t> </a:t>
            </a:r>
            <a:r>
              <a:rPr lang="en-US" sz="1600" dirty="0" err="1">
                <a:latin typeface="Montserrat"/>
              </a:rPr>
              <a:t>korisničkim</a:t>
            </a:r>
            <a:r>
              <a:rPr lang="en-US" sz="1600" dirty="0">
                <a:latin typeface="Montserrat"/>
              </a:rPr>
              <a:t> </a:t>
            </a:r>
            <a:r>
              <a:rPr lang="en-US" sz="1600" dirty="0" err="1">
                <a:latin typeface="Montserrat"/>
              </a:rPr>
              <a:t>računom</a:t>
            </a:r>
            <a:r>
              <a:rPr lang="bs-Latn-BA" sz="1600" dirty="0">
                <a:latin typeface="Montserrat"/>
              </a:rPr>
              <a:t>	</a:t>
            </a:r>
            <a:br>
              <a:rPr lang="en-US" dirty="0">
                <a:latin typeface="Montserrat"/>
              </a:rPr>
            </a:br>
            <a:endParaRPr lang="en-US" dirty="0">
              <a:latin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7303252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362139"/>
            <a:ext cx="10515600" cy="5814824"/>
          </a:xfrm>
        </p:spPr>
        <p:txBody>
          <a:bodyPr/>
          <a:lstStyle/>
          <a:p>
            <a:pPr>
              <a:buFont typeface="Courier New" panose="02070309020205020404" pitchFamily="49" charset="0"/>
              <a:buChar char="o"/>
            </a:pPr>
            <a:r>
              <a:rPr lang="bs-Latn-BA" sz="2400" dirty="0">
                <a:latin typeface="Montserrat"/>
              </a:rPr>
              <a:t> Fotografija</a:t>
            </a:r>
            <a:endParaRPr lang="bs-Latn-BA" dirty="0">
              <a:latin typeface="Montserrat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600" dirty="0">
                <a:latin typeface="Montserrat"/>
              </a:rPr>
              <a:t>FZ br. 03: </a:t>
            </a:r>
            <a:r>
              <a:rPr lang="en-US" sz="1600" dirty="0" err="1">
                <a:latin typeface="Montserrat"/>
              </a:rPr>
              <a:t>Fotografisanje</a:t>
            </a:r>
            <a:r>
              <a:rPr lang="en-US" sz="1600" dirty="0">
                <a:latin typeface="Montserrat"/>
              </a:rPr>
              <a:t> </a:t>
            </a:r>
            <a:r>
              <a:rPr lang="en-US" sz="1600" dirty="0" err="1">
                <a:latin typeface="Montserrat"/>
              </a:rPr>
              <a:t>na</a:t>
            </a:r>
            <a:r>
              <a:rPr lang="en-US" sz="1600" dirty="0">
                <a:latin typeface="Montserrat"/>
              </a:rPr>
              <a:t> </a:t>
            </a:r>
            <a:r>
              <a:rPr lang="en-US" sz="1600" dirty="0" err="1">
                <a:latin typeface="Montserrat"/>
              </a:rPr>
              <a:t>mjestu</a:t>
            </a:r>
            <a:endParaRPr lang="bs-Latn-BA" sz="1600" dirty="0">
              <a:latin typeface="Montserrat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600" dirty="0">
                <a:latin typeface="Montserrat"/>
              </a:rPr>
              <a:t>FZ br. 08: </a:t>
            </a:r>
            <a:r>
              <a:rPr lang="en-US" sz="1600" dirty="0" err="1">
                <a:latin typeface="Montserrat"/>
              </a:rPr>
              <a:t>Verifikacija</a:t>
            </a:r>
            <a:r>
              <a:rPr lang="en-US" sz="1600" dirty="0">
                <a:latin typeface="Montserrat"/>
              </a:rPr>
              <a:t> </a:t>
            </a:r>
            <a:r>
              <a:rPr lang="en-US" sz="1600" dirty="0" err="1">
                <a:latin typeface="Montserrat"/>
              </a:rPr>
              <a:t>fotografija</a:t>
            </a:r>
            <a:endParaRPr lang="en-US" sz="1600" dirty="0">
              <a:latin typeface="Montserrat"/>
            </a:endParaRPr>
          </a:p>
          <a:p>
            <a:pPr marL="0" indent="0">
              <a:buNone/>
            </a:pPr>
            <a:endParaRPr lang="bs-Latn-BA" sz="1600" dirty="0">
              <a:latin typeface="Montserrat"/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bs-Latn-BA" dirty="0">
                <a:latin typeface="Montserrat"/>
              </a:rPr>
              <a:t> </a:t>
            </a:r>
            <a:r>
              <a:rPr lang="bs-Latn-BA" sz="2400" dirty="0">
                <a:latin typeface="Montserrat"/>
              </a:rPr>
              <a:t>Tura</a:t>
            </a:r>
            <a:endParaRPr lang="bs-Latn-BA" dirty="0">
              <a:latin typeface="Montserrat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600" dirty="0">
                <a:latin typeface="Montserrat"/>
              </a:rPr>
              <a:t>FZ br. 00: </a:t>
            </a:r>
            <a:r>
              <a:rPr lang="en-US" sz="1600" dirty="0" err="1">
                <a:latin typeface="Montserrat"/>
              </a:rPr>
              <a:t>Pregled</a:t>
            </a:r>
            <a:r>
              <a:rPr lang="en-US" sz="1600" dirty="0">
                <a:latin typeface="Montserrat"/>
              </a:rPr>
              <a:t> </a:t>
            </a:r>
            <a:r>
              <a:rPr lang="en-US" sz="1600" dirty="0" err="1">
                <a:latin typeface="Montserrat"/>
              </a:rPr>
              <a:t>atrakcije</a:t>
            </a:r>
            <a:endParaRPr lang="bs-Latn-BA" sz="1600" dirty="0">
              <a:latin typeface="Montserrat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600" dirty="0">
                <a:latin typeface="Montserrat"/>
              </a:rPr>
              <a:t>FZ br. 01: </a:t>
            </a:r>
            <a:r>
              <a:rPr lang="en-US" sz="1600" dirty="0" err="1">
                <a:latin typeface="Montserrat"/>
              </a:rPr>
              <a:t>Pretraživanje</a:t>
            </a:r>
            <a:r>
              <a:rPr lang="en-US" sz="1600" dirty="0">
                <a:latin typeface="Montserrat"/>
              </a:rPr>
              <a:t> </a:t>
            </a:r>
            <a:r>
              <a:rPr lang="en-US" sz="1600" dirty="0" err="1">
                <a:latin typeface="Montserrat"/>
              </a:rPr>
              <a:t>atrakcija</a:t>
            </a:r>
            <a:endParaRPr lang="bs-Latn-BA" sz="1600" dirty="0">
              <a:latin typeface="Montserrat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600" dirty="0">
                <a:latin typeface="Montserrat"/>
              </a:rPr>
              <a:t>FZ br. 05: </a:t>
            </a:r>
            <a:r>
              <a:rPr lang="en-US" sz="1600" dirty="0" err="1">
                <a:latin typeface="Montserrat"/>
              </a:rPr>
              <a:t>Upravljanje</a:t>
            </a:r>
            <a:r>
              <a:rPr lang="en-US" sz="1600" dirty="0">
                <a:latin typeface="Montserrat"/>
              </a:rPr>
              <a:t> </a:t>
            </a:r>
            <a:r>
              <a:rPr lang="en-US" sz="1600" dirty="0" err="1">
                <a:latin typeface="Montserrat"/>
              </a:rPr>
              <a:t>atrakcijama</a:t>
            </a:r>
            <a:endParaRPr lang="bs-Latn-BA" sz="1600" dirty="0">
              <a:latin typeface="Montserrat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600" dirty="0">
                <a:latin typeface="Montserrat"/>
              </a:rPr>
              <a:t>FZ br. 09: </a:t>
            </a:r>
            <a:r>
              <a:rPr lang="en-US" sz="1600" dirty="0" err="1">
                <a:latin typeface="Montserrat"/>
              </a:rPr>
              <a:t>Pregled</a:t>
            </a:r>
            <a:r>
              <a:rPr lang="en-US" sz="1600" dirty="0">
                <a:latin typeface="Montserrat"/>
              </a:rPr>
              <a:t> </a:t>
            </a:r>
            <a:r>
              <a:rPr lang="en-US" sz="1600" dirty="0" err="1">
                <a:latin typeface="Montserrat"/>
              </a:rPr>
              <a:t>prijavljenih</a:t>
            </a:r>
            <a:r>
              <a:rPr lang="en-US" sz="1600" dirty="0">
                <a:latin typeface="Montserrat"/>
              </a:rPr>
              <a:t> </a:t>
            </a:r>
            <a:r>
              <a:rPr lang="en-US" sz="1600" dirty="0" err="1">
                <a:latin typeface="Montserrat"/>
              </a:rPr>
              <a:t>za</a:t>
            </a:r>
            <a:r>
              <a:rPr lang="en-US" sz="1600" dirty="0">
                <a:latin typeface="Montserrat"/>
              </a:rPr>
              <a:t> </a:t>
            </a:r>
            <a:r>
              <a:rPr lang="en-US" sz="1600" dirty="0" err="1">
                <a:latin typeface="Montserrat"/>
              </a:rPr>
              <a:t>ture</a:t>
            </a:r>
            <a:endParaRPr lang="en-US" sz="1600" dirty="0">
              <a:latin typeface="Montserrat"/>
            </a:endParaRPr>
          </a:p>
          <a:p>
            <a:pPr marL="0" indent="0">
              <a:buNone/>
            </a:pPr>
            <a:endParaRPr lang="bs-Latn-BA" dirty="0">
              <a:latin typeface="Montserrat"/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bs-Latn-BA" sz="2400" dirty="0">
                <a:latin typeface="Montserrat"/>
              </a:rPr>
              <a:t> VrstaAtrakcije (enum)</a:t>
            </a:r>
            <a:endParaRPr lang="bs-Latn-BA" sz="2000" dirty="0">
              <a:latin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4322642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1574" y="229323"/>
            <a:ext cx="10515600" cy="1325563"/>
          </a:xfrm>
        </p:spPr>
        <p:txBody>
          <a:bodyPr/>
          <a:lstStyle/>
          <a:p>
            <a:r>
              <a:rPr lang="en-US" dirty="0" err="1"/>
              <a:t>Dijagram</a:t>
            </a:r>
            <a:r>
              <a:rPr lang="en-US" dirty="0"/>
              <a:t> </a:t>
            </a:r>
            <a:r>
              <a:rPr lang="en-US" dirty="0" err="1"/>
              <a:t>klasa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149" y="1204111"/>
            <a:ext cx="9913544" cy="5495453"/>
          </a:xfrm>
        </p:spPr>
      </p:pic>
    </p:spTree>
    <p:extLst>
      <p:ext uri="{BB962C8B-B14F-4D97-AF65-F5344CB8AC3E}">
        <p14:creationId xmlns:p14="http://schemas.microsoft.com/office/powerpoint/2010/main" val="18815325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29736"/>
            <a:ext cx="10515600" cy="1074376"/>
          </a:xfrm>
        </p:spPr>
        <p:txBody>
          <a:bodyPr/>
          <a:lstStyle/>
          <a:p>
            <a:r>
              <a:rPr lang="en-US" dirty="0">
                <a:latin typeface="Montserrat"/>
              </a:rPr>
              <a:t>SOLID </a:t>
            </a:r>
            <a:r>
              <a:rPr lang="en-US" dirty="0" err="1">
                <a:latin typeface="Montserrat"/>
              </a:rPr>
              <a:t>principi</a:t>
            </a:r>
            <a:endParaRPr lang="en-US" dirty="0">
              <a:latin typeface="Montserra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3085" y="1204112"/>
            <a:ext cx="11000715" cy="5477345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400" b="1" dirty="0">
                <a:latin typeface="Montserrat"/>
              </a:rPr>
              <a:t>Single Responsibility Principle </a:t>
            </a:r>
            <a:endParaRPr lang="en-US" sz="2400" dirty="0">
              <a:latin typeface="Montserrat"/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1900" dirty="0">
                <a:latin typeface="Montserrat"/>
              </a:rPr>
              <a:t>U </a:t>
            </a:r>
            <a:r>
              <a:rPr lang="en-US" sz="1900" dirty="0" err="1">
                <a:latin typeface="Montserrat"/>
              </a:rPr>
              <a:t>našem</a:t>
            </a:r>
            <a:r>
              <a:rPr lang="en-US" sz="1900" dirty="0">
                <a:latin typeface="Montserrat"/>
              </a:rPr>
              <a:t> </a:t>
            </a:r>
            <a:r>
              <a:rPr lang="en-US" sz="1900" dirty="0" err="1">
                <a:latin typeface="Montserrat"/>
              </a:rPr>
              <a:t>primjeru</a:t>
            </a:r>
            <a:r>
              <a:rPr lang="en-US" sz="1900" dirty="0">
                <a:latin typeface="Montserrat"/>
              </a:rPr>
              <a:t>, </a:t>
            </a:r>
            <a:r>
              <a:rPr lang="en-US" sz="1900" dirty="0" err="1">
                <a:latin typeface="Montserrat"/>
              </a:rPr>
              <a:t>ovaj</a:t>
            </a:r>
            <a:r>
              <a:rPr lang="en-US" sz="1900" dirty="0">
                <a:latin typeface="Montserrat"/>
              </a:rPr>
              <a:t> </a:t>
            </a:r>
            <a:r>
              <a:rPr lang="en-US" sz="1900" dirty="0" err="1">
                <a:latin typeface="Montserrat"/>
              </a:rPr>
              <a:t>princip</a:t>
            </a:r>
            <a:r>
              <a:rPr lang="en-US" sz="1900" dirty="0">
                <a:latin typeface="Montserrat"/>
              </a:rPr>
              <a:t> je </a:t>
            </a:r>
            <a:r>
              <a:rPr lang="en-US" sz="1900" dirty="0" err="1">
                <a:latin typeface="Montserrat"/>
              </a:rPr>
              <a:t>zadovoljen</a:t>
            </a:r>
            <a:r>
              <a:rPr lang="en-US" sz="1900" dirty="0">
                <a:latin typeface="Montserrat"/>
              </a:rPr>
              <a:t>. </a:t>
            </a:r>
            <a:r>
              <a:rPr lang="en-US" sz="1900" dirty="0" err="1">
                <a:latin typeface="Montserrat"/>
              </a:rPr>
              <a:t>Svaka</a:t>
            </a:r>
            <a:r>
              <a:rPr lang="en-US" sz="1900" dirty="0">
                <a:latin typeface="Montserrat"/>
              </a:rPr>
              <a:t> </a:t>
            </a:r>
            <a:r>
              <a:rPr lang="en-US" sz="1900" dirty="0" err="1">
                <a:latin typeface="Montserrat"/>
              </a:rPr>
              <a:t>klasa</a:t>
            </a:r>
            <a:r>
              <a:rPr lang="en-US" sz="1900" dirty="0">
                <a:latin typeface="Montserrat"/>
              </a:rPr>
              <a:t> </a:t>
            </a:r>
            <a:r>
              <a:rPr lang="en-US" sz="1900" dirty="0" err="1">
                <a:latin typeface="Montserrat"/>
              </a:rPr>
              <a:t>ima</a:t>
            </a:r>
            <a:r>
              <a:rPr lang="en-US" sz="1900" dirty="0">
                <a:latin typeface="Montserrat"/>
              </a:rPr>
              <a:t> </a:t>
            </a:r>
            <a:r>
              <a:rPr lang="en-US" sz="1900" dirty="0" err="1">
                <a:latin typeface="Montserrat"/>
              </a:rPr>
              <a:t>jedan</a:t>
            </a:r>
            <a:r>
              <a:rPr lang="en-US" sz="1900" dirty="0">
                <a:latin typeface="Montserrat"/>
              </a:rPr>
              <a:t> tip </a:t>
            </a:r>
            <a:r>
              <a:rPr lang="en-US" sz="1900" dirty="0" err="1">
                <a:latin typeface="Montserrat"/>
              </a:rPr>
              <a:t>zaduženja</a:t>
            </a:r>
            <a:r>
              <a:rPr lang="en-US" sz="1900" dirty="0">
                <a:latin typeface="Montserrat"/>
              </a:rPr>
              <a:t>. </a:t>
            </a:r>
            <a:r>
              <a:rPr lang="en-US" sz="1900" dirty="0" err="1">
                <a:latin typeface="Montserrat"/>
              </a:rPr>
              <a:t>Klasa</a:t>
            </a:r>
            <a:r>
              <a:rPr lang="en-US" sz="1900" dirty="0">
                <a:latin typeface="Montserrat"/>
              </a:rPr>
              <a:t> </a:t>
            </a:r>
            <a:r>
              <a:rPr lang="en-US" sz="1900" i="1" dirty="0" err="1">
                <a:latin typeface="Montserrat"/>
              </a:rPr>
              <a:t>Atrakcija</a:t>
            </a:r>
            <a:r>
              <a:rPr lang="en-US" sz="1900" dirty="0">
                <a:latin typeface="Montserrat"/>
              </a:rPr>
              <a:t> </a:t>
            </a:r>
            <a:r>
              <a:rPr lang="en-US" sz="1900" dirty="0" err="1">
                <a:latin typeface="Montserrat"/>
              </a:rPr>
              <a:t>čuva</a:t>
            </a:r>
            <a:r>
              <a:rPr lang="en-US" sz="1900" dirty="0">
                <a:latin typeface="Montserrat"/>
              </a:rPr>
              <a:t> </a:t>
            </a:r>
            <a:r>
              <a:rPr lang="en-US" sz="1900" dirty="0" err="1">
                <a:latin typeface="Montserrat"/>
              </a:rPr>
              <a:t>informacije</a:t>
            </a:r>
            <a:r>
              <a:rPr lang="en-US" sz="1900" dirty="0">
                <a:latin typeface="Montserrat"/>
              </a:rPr>
              <a:t> </a:t>
            </a:r>
            <a:r>
              <a:rPr lang="en-US" sz="1900" dirty="0" err="1">
                <a:latin typeface="Montserrat"/>
              </a:rPr>
              <a:t>poput</a:t>
            </a:r>
            <a:r>
              <a:rPr lang="en-US" sz="1900" dirty="0">
                <a:latin typeface="Montserrat"/>
              </a:rPr>
              <a:t> </a:t>
            </a:r>
            <a:r>
              <a:rPr lang="en-US" sz="1900" dirty="0" err="1">
                <a:latin typeface="Montserrat"/>
              </a:rPr>
              <a:t>naziva</a:t>
            </a:r>
            <a:r>
              <a:rPr lang="en-US" sz="1900" dirty="0">
                <a:latin typeface="Montserrat"/>
              </a:rPr>
              <a:t>, </a:t>
            </a:r>
            <a:r>
              <a:rPr lang="en-US" sz="1900" dirty="0" err="1">
                <a:latin typeface="Montserrat"/>
              </a:rPr>
              <a:t>lokacije</a:t>
            </a:r>
            <a:r>
              <a:rPr lang="en-US" sz="1900" dirty="0">
                <a:latin typeface="Montserrat"/>
              </a:rPr>
              <a:t>, </a:t>
            </a:r>
            <a:r>
              <a:rPr lang="en-US" sz="1900" dirty="0" err="1">
                <a:latin typeface="Montserrat"/>
              </a:rPr>
              <a:t>vodiča</a:t>
            </a:r>
            <a:r>
              <a:rPr lang="en-US" sz="1900" dirty="0">
                <a:latin typeface="Montserrat"/>
              </a:rPr>
              <a:t> </a:t>
            </a:r>
            <a:r>
              <a:rPr lang="en-US" sz="1900" dirty="0" err="1">
                <a:latin typeface="Montserrat"/>
              </a:rPr>
              <a:t>itd</a:t>
            </a:r>
            <a:r>
              <a:rPr lang="en-US" sz="1900" dirty="0">
                <a:latin typeface="Montserrat"/>
              </a:rPr>
              <a:t>. </a:t>
            </a:r>
            <a:r>
              <a:rPr lang="en-US" sz="1900" dirty="0" err="1">
                <a:latin typeface="Montserrat"/>
              </a:rPr>
              <a:t>Ona</a:t>
            </a:r>
            <a:r>
              <a:rPr lang="en-US" sz="1900" dirty="0">
                <a:latin typeface="Montserrat"/>
              </a:rPr>
              <a:t> ne </a:t>
            </a:r>
            <a:r>
              <a:rPr lang="en-US" sz="1900" dirty="0" err="1">
                <a:latin typeface="Montserrat"/>
              </a:rPr>
              <a:t>daje</a:t>
            </a:r>
            <a:r>
              <a:rPr lang="en-US" sz="1900" dirty="0">
                <a:latin typeface="Montserrat"/>
              </a:rPr>
              <a:t> </a:t>
            </a:r>
            <a:r>
              <a:rPr lang="en-US" sz="1900" dirty="0" err="1">
                <a:latin typeface="Montserrat"/>
              </a:rPr>
              <a:t>dodatni</a:t>
            </a:r>
            <a:r>
              <a:rPr lang="en-US" sz="1900" dirty="0">
                <a:latin typeface="Montserrat"/>
              </a:rPr>
              <a:t> </a:t>
            </a:r>
            <a:r>
              <a:rPr lang="en-US" sz="1900" dirty="0" err="1">
                <a:latin typeface="Montserrat"/>
              </a:rPr>
              <a:t>opis</a:t>
            </a:r>
            <a:r>
              <a:rPr lang="en-US" sz="1900" dirty="0">
                <a:latin typeface="Montserrat"/>
              </a:rPr>
              <a:t> </a:t>
            </a:r>
            <a:r>
              <a:rPr lang="en-US" sz="1900" dirty="0" err="1">
                <a:latin typeface="Montserrat"/>
              </a:rPr>
              <a:t>vodiča</a:t>
            </a:r>
            <a:r>
              <a:rPr lang="en-US" sz="1900" dirty="0">
                <a:latin typeface="Montserrat"/>
              </a:rPr>
              <a:t> </a:t>
            </a:r>
            <a:r>
              <a:rPr lang="en-US" sz="1900" dirty="0" err="1">
                <a:latin typeface="Montserrat"/>
              </a:rPr>
              <a:t>i</a:t>
            </a:r>
            <a:r>
              <a:rPr lang="en-US" sz="1900" dirty="0">
                <a:latin typeface="Montserrat"/>
              </a:rPr>
              <a:t> </a:t>
            </a:r>
            <a:r>
              <a:rPr lang="en-US" sz="1900" dirty="0" err="1">
                <a:latin typeface="Montserrat"/>
              </a:rPr>
              <a:t>lokacije</a:t>
            </a:r>
            <a:r>
              <a:rPr lang="en-US" sz="1900" dirty="0">
                <a:latin typeface="Montserrat"/>
              </a:rPr>
              <a:t>, </a:t>
            </a:r>
            <a:r>
              <a:rPr lang="en-US" sz="1900" dirty="0" err="1">
                <a:latin typeface="Montserrat"/>
              </a:rPr>
              <a:t>jer</a:t>
            </a:r>
            <a:r>
              <a:rPr lang="en-US" sz="1900" dirty="0">
                <a:latin typeface="Montserrat"/>
              </a:rPr>
              <a:t> </a:t>
            </a:r>
            <a:r>
              <a:rPr lang="en-US" sz="1900" dirty="0" err="1">
                <a:latin typeface="Montserrat"/>
              </a:rPr>
              <a:t>postoje</a:t>
            </a:r>
            <a:r>
              <a:rPr lang="en-US" sz="1900" dirty="0">
                <a:latin typeface="Montserrat"/>
              </a:rPr>
              <a:t> </a:t>
            </a:r>
            <a:r>
              <a:rPr lang="en-US" sz="1900" dirty="0" err="1">
                <a:latin typeface="Montserrat"/>
              </a:rPr>
              <a:t>klase</a:t>
            </a:r>
            <a:r>
              <a:rPr lang="en-US" sz="1900" dirty="0">
                <a:latin typeface="Montserrat"/>
              </a:rPr>
              <a:t> </a:t>
            </a:r>
            <a:r>
              <a:rPr lang="en-US" sz="1900" i="1" dirty="0" err="1">
                <a:latin typeface="Montserrat"/>
              </a:rPr>
              <a:t>Vodic</a:t>
            </a:r>
            <a:r>
              <a:rPr lang="en-US" sz="1900" dirty="0">
                <a:latin typeface="Montserrat"/>
              </a:rPr>
              <a:t> </a:t>
            </a:r>
            <a:r>
              <a:rPr lang="en-US" sz="1900" dirty="0" err="1">
                <a:latin typeface="Montserrat"/>
              </a:rPr>
              <a:t>i</a:t>
            </a:r>
            <a:r>
              <a:rPr lang="en-US" sz="1900" dirty="0">
                <a:latin typeface="Montserrat"/>
              </a:rPr>
              <a:t> </a:t>
            </a:r>
            <a:r>
              <a:rPr lang="en-US" sz="1900" i="1" dirty="0" err="1">
                <a:latin typeface="Montserrat"/>
              </a:rPr>
              <a:t>Lokacija</a:t>
            </a:r>
            <a:r>
              <a:rPr lang="en-US" sz="1900" dirty="0">
                <a:latin typeface="Montserrat"/>
              </a:rPr>
              <a:t>, </a:t>
            </a:r>
            <a:r>
              <a:rPr lang="en-US" sz="1900" dirty="0" err="1">
                <a:latin typeface="Montserrat"/>
              </a:rPr>
              <a:t>koje</a:t>
            </a:r>
            <a:r>
              <a:rPr lang="en-US" sz="1900" dirty="0">
                <a:latin typeface="Montserrat"/>
              </a:rPr>
              <a:t> </a:t>
            </a:r>
            <a:r>
              <a:rPr lang="en-US" sz="1900" dirty="0" err="1">
                <a:latin typeface="Montserrat"/>
              </a:rPr>
              <a:t>će</a:t>
            </a:r>
            <a:r>
              <a:rPr lang="en-US" sz="1900" dirty="0">
                <a:latin typeface="Montserrat"/>
              </a:rPr>
              <a:t> </a:t>
            </a:r>
            <a:r>
              <a:rPr lang="en-US" sz="1900" dirty="0" err="1">
                <a:latin typeface="Montserrat"/>
              </a:rPr>
              <a:t>detaljnije</a:t>
            </a:r>
            <a:r>
              <a:rPr lang="en-US" sz="1900" dirty="0">
                <a:latin typeface="Montserrat"/>
              </a:rPr>
              <a:t> </a:t>
            </a:r>
            <a:r>
              <a:rPr lang="en-US" sz="1900" dirty="0" err="1">
                <a:latin typeface="Montserrat"/>
              </a:rPr>
              <a:t>opisati</a:t>
            </a:r>
            <a:r>
              <a:rPr lang="en-US" sz="1900" dirty="0">
                <a:latin typeface="Montserrat"/>
              </a:rPr>
              <a:t> ta </a:t>
            </a:r>
            <a:r>
              <a:rPr lang="en-US" sz="1900" dirty="0" err="1">
                <a:latin typeface="Montserrat"/>
              </a:rPr>
              <a:t>dva</a:t>
            </a:r>
            <a:r>
              <a:rPr lang="en-US" sz="1900" dirty="0">
                <a:latin typeface="Montserrat"/>
              </a:rPr>
              <a:t> </a:t>
            </a:r>
            <a:r>
              <a:rPr lang="en-US" sz="1900" dirty="0" err="1">
                <a:latin typeface="Montserrat"/>
              </a:rPr>
              <a:t>objekta</a:t>
            </a:r>
            <a:r>
              <a:rPr lang="en-US" sz="1900" dirty="0">
                <a:latin typeface="Montserrat"/>
              </a:rPr>
              <a:t>. </a:t>
            </a:r>
            <a:r>
              <a:rPr lang="en-US" sz="1900" dirty="0" err="1">
                <a:latin typeface="Montserrat"/>
              </a:rPr>
              <a:t>Također</a:t>
            </a:r>
            <a:r>
              <a:rPr lang="en-US" sz="1900" dirty="0">
                <a:latin typeface="Montserrat"/>
              </a:rPr>
              <a:t>, </a:t>
            </a:r>
            <a:r>
              <a:rPr lang="en-US" sz="1900" dirty="0" err="1">
                <a:latin typeface="Montserrat"/>
              </a:rPr>
              <a:t>klasa</a:t>
            </a:r>
            <a:r>
              <a:rPr lang="en-US" sz="1900" dirty="0">
                <a:latin typeface="Montserrat"/>
              </a:rPr>
              <a:t> </a:t>
            </a:r>
            <a:r>
              <a:rPr lang="en-US" sz="1900" i="1" dirty="0">
                <a:latin typeface="Montserrat"/>
              </a:rPr>
              <a:t>Tura</a:t>
            </a:r>
            <a:r>
              <a:rPr lang="en-US" sz="1900" dirty="0">
                <a:latin typeface="Montserrat"/>
              </a:rPr>
              <a:t> ne </a:t>
            </a:r>
            <a:r>
              <a:rPr lang="en-US" sz="1900" dirty="0" err="1">
                <a:latin typeface="Montserrat"/>
              </a:rPr>
              <a:t>daje</a:t>
            </a:r>
            <a:r>
              <a:rPr lang="en-US" sz="1900" dirty="0">
                <a:latin typeface="Montserrat"/>
              </a:rPr>
              <a:t> </a:t>
            </a:r>
            <a:r>
              <a:rPr lang="en-US" sz="1900" dirty="0" err="1">
                <a:latin typeface="Montserrat"/>
              </a:rPr>
              <a:t>nikakav</a:t>
            </a:r>
            <a:r>
              <a:rPr lang="en-US" sz="1900" dirty="0">
                <a:latin typeface="Montserrat"/>
              </a:rPr>
              <a:t> </a:t>
            </a:r>
            <a:r>
              <a:rPr lang="en-US" sz="1900" dirty="0" err="1">
                <a:latin typeface="Montserrat"/>
              </a:rPr>
              <a:t>opis</a:t>
            </a:r>
            <a:r>
              <a:rPr lang="en-US" sz="1900" dirty="0">
                <a:latin typeface="Montserrat"/>
              </a:rPr>
              <a:t> </a:t>
            </a:r>
            <a:r>
              <a:rPr lang="en-US" sz="1900" dirty="0" err="1">
                <a:latin typeface="Montserrat"/>
              </a:rPr>
              <a:t>samog</a:t>
            </a:r>
            <a:r>
              <a:rPr lang="en-US" sz="1900" dirty="0">
                <a:latin typeface="Montserrat"/>
              </a:rPr>
              <a:t> </a:t>
            </a:r>
            <a:r>
              <a:rPr lang="en-US" sz="1900" dirty="0" err="1">
                <a:latin typeface="Montserrat"/>
              </a:rPr>
              <a:t>vodiča</a:t>
            </a:r>
            <a:r>
              <a:rPr lang="en-US" sz="1900" dirty="0">
                <a:latin typeface="Montserrat"/>
              </a:rPr>
              <a:t> </a:t>
            </a:r>
            <a:r>
              <a:rPr lang="en-US" sz="1900" dirty="0" err="1">
                <a:latin typeface="Montserrat"/>
              </a:rPr>
              <a:t>ili</a:t>
            </a:r>
            <a:r>
              <a:rPr lang="en-US" sz="1900" dirty="0">
                <a:latin typeface="Montserrat"/>
              </a:rPr>
              <a:t> </a:t>
            </a:r>
            <a:r>
              <a:rPr lang="en-US" sz="1900" dirty="0" err="1">
                <a:latin typeface="Montserrat"/>
              </a:rPr>
              <a:t>atrakcija</a:t>
            </a:r>
            <a:r>
              <a:rPr lang="en-US" sz="1900" dirty="0">
                <a:latin typeface="Montserrat"/>
              </a:rPr>
              <a:t> </a:t>
            </a:r>
            <a:r>
              <a:rPr lang="en-US" sz="1900" dirty="0" err="1">
                <a:latin typeface="Montserrat"/>
              </a:rPr>
              <a:t>koje</a:t>
            </a:r>
            <a:r>
              <a:rPr lang="en-US" sz="1900" dirty="0">
                <a:latin typeface="Montserrat"/>
              </a:rPr>
              <a:t> </a:t>
            </a:r>
            <a:r>
              <a:rPr lang="en-US" sz="1900" dirty="0" err="1">
                <a:latin typeface="Montserrat"/>
              </a:rPr>
              <a:t>pripadaju</a:t>
            </a:r>
            <a:r>
              <a:rPr lang="en-US" sz="1900" dirty="0">
                <a:latin typeface="Montserrat"/>
              </a:rPr>
              <a:t> </a:t>
            </a:r>
            <a:r>
              <a:rPr lang="en-US" sz="1900" dirty="0" err="1">
                <a:latin typeface="Montserrat"/>
              </a:rPr>
              <a:t>planu</a:t>
            </a:r>
            <a:r>
              <a:rPr lang="en-US" sz="1900" dirty="0">
                <a:latin typeface="Montserrat"/>
              </a:rPr>
              <a:t> </a:t>
            </a:r>
            <a:r>
              <a:rPr lang="en-US" sz="1900" dirty="0" err="1">
                <a:latin typeface="Montserrat"/>
              </a:rPr>
              <a:t>ture</a:t>
            </a:r>
            <a:r>
              <a:rPr lang="en-US" sz="1900" dirty="0">
                <a:latin typeface="Montserrat"/>
              </a:rPr>
              <a:t>, </a:t>
            </a:r>
            <a:r>
              <a:rPr lang="en-US" sz="1900" dirty="0" err="1">
                <a:latin typeface="Montserrat"/>
              </a:rPr>
              <a:t>jer</a:t>
            </a:r>
            <a:r>
              <a:rPr lang="en-US" sz="1900" dirty="0">
                <a:latin typeface="Montserrat"/>
              </a:rPr>
              <a:t> </a:t>
            </a:r>
            <a:r>
              <a:rPr lang="en-US" sz="1900" dirty="0" err="1">
                <a:latin typeface="Montserrat"/>
              </a:rPr>
              <a:t>za</a:t>
            </a:r>
            <a:r>
              <a:rPr lang="en-US" sz="1900" dirty="0">
                <a:latin typeface="Montserrat"/>
              </a:rPr>
              <a:t> to </a:t>
            </a:r>
            <a:r>
              <a:rPr lang="en-US" sz="1900" dirty="0" err="1">
                <a:latin typeface="Montserrat"/>
              </a:rPr>
              <a:t>postoje</a:t>
            </a:r>
            <a:r>
              <a:rPr lang="en-US" sz="1900" dirty="0">
                <a:latin typeface="Montserrat"/>
              </a:rPr>
              <a:t> </a:t>
            </a:r>
            <a:r>
              <a:rPr lang="en-US" sz="1900" dirty="0" err="1">
                <a:latin typeface="Montserrat"/>
              </a:rPr>
              <a:t>klase</a:t>
            </a:r>
            <a:r>
              <a:rPr lang="en-US" sz="1900" dirty="0">
                <a:latin typeface="Montserrat"/>
              </a:rPr>
              <a:t> </a:t>
            </a:r>
            <a:r>
              <a:rPr lang="en-US" sz="1900" i="1" dirty="0" err="1">
                <a:latin typeface="Montserrat"/>
              </a:rPr>
              <a:t>Vodic</a:t>
            </a:r>
            <a:r>
              <a:rPr lang="en-US" sz="1900" dirty="0">
                <a:latin typeface="Montserrat"/>
              </a:rPr>
              <a:t> </a:t>
            </a:r>
            <a:r>
              <a:rPr lang="en-US" sz="1900" dirty="0" err="1">
                <a:latin typeface="Montserrat"/>
              </a:rPr>
              <a:t>i</a:t>
            </a:r>
            <a:r>
              <a:rPr lang="en-US" sz="1900" dirty="0">
                <a:latin typeface="Montserrat"/>
              </a:rPr>
              <a:t> </a:t>
            </a:r>
            <a:r>
              <a:rPr lang="en-US" sz="1900" i="1" dirty="0" err="1">
                <a:latin typeface="Montserrat"/>
              </a:rPr>
              <a:t>Atrakcija</a:t>
            </a:r>
            <a:r>
              <a:rPr lang="en-US" sz="1900" dirty="0">
                <a:latin typeface="Montserrat"/>
              </a:rPr>
              <a:t>.</a:t>
            </a:r>
            <a:endParaRPr lang="bs-Latn-BA" sz="1900" dirty="0">
              <a:latin typeface="Montserrat"/>
            </a:endParaRPr>
          </a:p>
          <a:p>
            <a:pPr marL="0" indent="0">
              <a:buNone/>
            </a:pPr>
            <a:endParaRPr lang="en-US" dirty="0">
              <a:latin typeface="Montserrat"/>
            </a:endParaRPr>
          </a:p>
          <a:p>
            <a:pPr marL="514350" indent="-514350">
              <a:buFont typeface="+mj-lt"/>
              <a:buAutoNum type="arabicPeriod" startAt="2"/>
            </a:pPr>
            <a:r>
              <a:rPr lang="en-US" sz="2400" b="1" dirty="0">
                <a:latin typeface="Montserrat"/>
              </a:rPr>
              <a:t>Open Closed Principle </a:t>
            </a:r>
            <a:endParaRPr lang="en-US" sz="2400" dirty="0">
              <a:latin typeface="Montserrat"/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1900" dirty="0" err="1">
                <a:latin typeface="Montserrat"/>
              </a:rPr>
              <a:t>Ovaj</a:t>
            </a:r>
            <a:r>
              <a:rPr lang="en-US" sz="1900" dirty="0">
                <a:latin typeface="Montserrat"/>
              </a:rPr>
              <a:t> </a:t>
            </a:r>
            <a:r>
              <a:rPr lang="en-US" sz="1900" dirty="0" err="1">
                <a:latin typeface="Montserrat"/>
              </a:rPr>
              <a:t>princip</a:t>
            </a:r>
            <a:r>
              <a:rPr lang="en-US" sz="1900" dirty="0">
                <a:latin typeface="Montserrat"/>
              </a:rPr>
              <a:t> je </a:t>
            </a:r>
            <a:r>
              <a:rPr lang="en-US" sz="1900" dirty="0" err="1">
                <a:latin typeface="Montserrat"/>
              </a:rPr>
              <a:t>zadovoljen</a:t>
            </a:r>
            <a:r>
              <a:rPr lang="en-US" sz="1900" dirty="0">
                <a:latin typeface="Montserrat"/>
              </a:rPr>
              <a:t> </a:t>
            </a:r>
            <a:r>
              <a:rPr lang="en-US" sz="1900" dirty="0" err="1">
                <a:latin typeface="Montserrat"/>
              </a:rPr>
              <a:t>na</a:t>
            </a:r>
            <a:r>
              <a:rPr lang="en-US" sz="1900" dirty="0">
                <a:latin typeface="Montserrat"/>
              </a:rPr>
              <a:t> </a:t>
            </a:r>
            <a:r>
              <a:rPr lang="en-US" sz="1900" dirty="0" err="1">
                <a:latin typeface="Montserrat"/>
              </a:rPr>
              <a:t>našem</a:t>
            </a:r>
            <a:r>
              <a:rPr lang="en-US" sz="1900" dirty="0">
                <a:latin typeface="Montserrat"/>
              </a:rPr>
              <a:t> </a:t>
            </a:r>
            <a:r>
              <a:rPr lang="en-US" sz="1900" dirty="0" err="1">
                <a:latin typeface="Montserrat"/>
              </a:rPr>
              <a:t>dijagramu</a:t>
            </a:r>
            <a:r>
              <a:rPr lang="en-US" sz="1900" dirty="0">
                <a:latin typeface="Montserrat"/>
              </a:rPr>
              <a:t> </a:t>
            </a:r>
            <a:r>
              <a:rPr lang="en-US" sz="1900" dirty="0" err="1">
                <a:latin typeface="Montserrat"/>
              </a:rPr>
              <a:t>klasa</a:t>
            </a:r>
            <a:r>
              <a:rPr lang="en-US" sz="1900" dirty="0">
                <a:latin typeface="Montserrat"/>
              </a:rPr>
              <a:t>, </a:t>
            </a:r>
            <a:r>
              <a:rPr lang="en-US" sz="1900" dirty="0" err="1">
                <a:latin typeface="Montserrat"/>
              </a:rPr>
              <a:t>jer</a:t>
            </a:r>
            <a:r>
              <a:rPr lang="en-US" sz="1900" dirty="0">
                <a:latin typeface="Montserrat"/>
              </a:rPr>
              <a:t> </a:t>
            </a:r>
            <a:r>
              <a:rPr lang="en-US" sz="1900" dirty="0" err="1">
                <a:latin typeface="Montserrat"/>
              </a:rPr>
              <a:t>promjena</a:t>
            </a:r>
            <a:r>
              <a:rPr lang="en-US" sz="1900" dirty="0">
                <a:latin typeface="Montserrat"/>
              </a:rPr>
              <a:t> u </a:t>
            </a:r>
            <a:r>
              <a:rPr lang="en-US" sz="1900" dirty="0" err="1">
                <a:latin typeface="Montserrat"/>
              </a:rPr>
              <a:t>implementaciji</a:t>
            </a:r>
            <a:r>
              <a:rPr lang="en-US" sz="1900" dirty="0">
                <a:latin typeface="Montserrat"/>
              </a:rPr>
              <a:t> </a:t>
            </a:r>
            <a:r>
              <a:rPr lang="en-US" sz="1900" dirty="0" err="1">
                <a:latin typeface="Montserrat"/>
              </a:rPr>
              <a:t>bilo</a:t>
            </a:r>
            <a:r>
              <a:rPr lang="en-US" sz="1900" dirty="0">
                <a:latin typeface="Montserrat"/>
              </a:rPr>
              <a:t> </a:t>
            </a:r>
            <a:r>
              <a:rPr lang="en-US" sz="1900" dirty="0" err="1">
                <a:latin typeface="Montserrat"/>
              </a:rPr>
              <a:t>koje</a:t>
            </a:r>
            <a:r>
              <a:rPr lang="en-US" sz="1900" dirty="0">
                <a:latin typeface="Montserrat"/>
              </a:rPr>
              <a:t> </a:t>
            </a:r>
            <a:r>
              <a:rPr lang="en-US" sz="1900" dirty="0" err="1">
                <a:latin typeface="Montserrat"/>
              </a:rPr>
              <a:t>klase</a:t>
            </a:r>
            <a:r>
              <a:rPr lang="en-US" sz="1900" dirty="0">
                <a:latin typeface="Montserrat"/>
              </a:rPr>
              <a:t>, ne </a:t>
            </a:r>
            <a:r>
              <a:rPr lang="en-US" sz="1900" dirty="0" err="1">
                <a:latin typeface="Montserrat"/>
              </a:rPr>
              <a:t>forsira</a:t>
            </a:r>
            <a:r>
              <a:rPr lang="en-US" sz="1900" dirty="0">
                <a:latin typeface="Montserrat"/>
              </a:rPr>
              <a:t> </a:t>
            </a:r>
            <a:r>
              <a:rPr lang="en-US" sz="1900" dirty="0" err="1">
                <a:latin typeface="Montserrat"/>
              </a:rPr>
              <a:t>modifikaciju</a:t>
            </a:r>
            <a:r>
              <a:rPr lang="en-US" sz="1900" dirty="0">
                <a:latin typeface="Montserrat"/>
              </a:rPr>
              <a:t> </a:t>
            </a:r>
            <a:r>
              <a:rPr lang="en-US" sz="1900" dirty="0" err="1">
                <a:latin typeface="Montserrat"/>
              </a:rPr>
              <a:t>neke</a:t>
            </a:r>
            <a:r>
              <a:rPr lang="en-US" sz="1900" dirty="0">
                <a:latin typeface="Montserrat"/>
              </a:rPr>
              <a:t> </a:t>
            </a:r>
            <a:r>
              <a:rPr lang="en-US" sz="1900" dirty="0" err="1">
                <a:latin typeface="Montserrat"/>
              </a:rPr>
              <a:t>druge</a:t>
            </a:r>
            <a:r>
              <a:rPr lang="en-US" sz="1900" dirty="0">
                <a:latin typeface="Montserrat"/>
              </a:rPr>
              <a:t> </a:t>
            </a:r>
            <a:r>
              <a:rPr lang="en-US" sz="1900" dirty="0" err="1">
                <a:latin typeface="Montserrat"/>
              </a:rPr>
              <a:t>klase</a:t>
            </a:r>
            <a:r>
              <a:rPr lang="en-US" sz="1900" dirty="0">
                <a:latin typeface="Montserrat"/>
              </a:rPr>
              <a:t>. </a:t>
            </a:r>
            <a:r>
              <a:rPr lang="en-US" sz="1900" dirty="0" err="1">
                <a:latin typeface="Montserrat"/>
              </a:rPr>
              <a:t>Ako</a:t>
            </a:r>
            <a:r>
              <a:rPr lang="en-US" sz="1900" dirty="0">
                <a:latin typeface="Montserrat"/>
              </a:rPr>
              <a:t> </a:t>
            </a:r>
            <a:r>
              <a:rPr lang="en-US" sz="1900" dirty="0" err="1">
                <a:latin typeface="Montserrat"/>
              </a:rPr>
              <a:t>bismo</a:t>
            </a:r>
            <a:r>
              <a:rPr lang="en-US" sz="1900" dirty="0">
                <a:latin typeface="Montserrat"/>
              </a:rPr>
              <a:t> </a:t>
            </a:r>
            <a:r>
              <a:rPr lang="en-US" sz="1900" dirty="0" err="1">
                <a:latin typeface="Montserrat"/>
              </a:rPr>
              <a:t>izmijenili</a:t>
            </a:r>
            <a:r>
              <a:rPr lang="en-US" sz="1900" dirty="0">
                <a:latin typeface="Montserrat"/>
              </a:rPr>
              <a:t> </a:t>
            </a:r>
            <a:r>
              <a:rPr lang="en-US" sz="1900" dirty="0" err="1">
                <a:latin typeface="Montserrat"/>
              </a:rPr>
              <a:t>nešto</a:t>
            </a:r>
            <a:r>
              <a:rPr lang="en-US" sz="1900" dirty="0">
                <a:latin typeface="Montserrat"/>
              </a:rPr>
              <a:t> u </a:t>
            </a:r>
            <a:r>
              <a:rPr lang="en-US" sz="1900" dirty="0" err="1">
                <a:latin typeface="Montserrat"/>
              </a:rPr>
              <a:t>klasi</a:t>
            </a:r>
            <a:r>
              <a:rPr lang="en-US" sz="1900" dirty="0">
                <a:latin typeface="Montserrat"/>
              </a:rPr>
              <a:t> </a:t>
            </a:r>
            <a:r>
              <a:rPr lang="en-US" sz="1900" i="1" dirty="0" err="1">
                <a:latin typeface="Montserrat"/>
              </a:rPr>
              <a:t>Atrakcija</a:t>
            </a:r>
            <a:r>
              <a:rPr lang="en-US" sz="1900" dirty="0">
                <a:latin typeface="Montserrat"/>
              </a:rPr>
              <a:t>, </a:t>
            </a:r>
            <a:r>
              <a:rPr lang="en-US" sz="1900" dirty="0" err="1">
                <a:latin typeface="Montserrat"/>
              </a:rPr>
              <a:t>onda</a:t>
            </a:r>
            <a:r>
              <a:rPr lang="en-US" sz="1900" dirty="0">
                <a:latin typeface="Montserrat"/>
              </a:rPr>
              <a:t> ne </a:t>
            </a:r>
            <a:r>
              <a:rPr lang="en-US" sz="1900" dirty="0" err="1">
                <a:latin typeface="Montserrat"/>
              </a:rPr>
              <a:t>bismo</a:t>
            </a:r>
            <a:r>
              <a:rPr lang="en-US" sz="1900" dirty="0">
                <a:latin typeface="Montserrat"/>
              </a:rPr>
              <a:t> </a:t>
            </a:r>
            <a:r>
              <a:rPr lang="en-US" sz="1900" dirty="0" err="1">
                <a:latin typeface="Montserrat"/>
              </a:rPr>
              <a:t>morali</a:t>
            </a:r>
            <a:r>
              <a:rPr lang="en-US" sz="1900" dirty="0">
                <a:latin typeface="Montserrat"/>
              </a:rPr>
              <a:t> </a:t>
            </a:r>
            <a:r>
              <a:rPr lang="en-US" sz="1900" dirty="0" err="1">
                <a:latin typeface="Montserrat"/>
              </a:rPr>
              <a:t>mijenjati</a:t>
            </a:r>
            <a:r>
              <a:rPr lang="en-US" sz="1900" dirty="0">
                <a:latin typeface="Montserrat"/>
              </a:rPr>
              <a:t> </a:t>
            </a:r>
            <a:r>
              <a:rPr lang="en-US" sz="1900" dirty="0" err="1">
                <a:latin typeface="Montserrat"/>
              </a:rPr>
              <a:t>ništa</a:t>
            </a:r>
            <a:r>
              <a:rPr lang="en-US" sz="1900" dirty="0">
                <a:latin typeface="Montserrat"/>
              </a:rPr>
              <a:t> u </a:t>
            </a:r>
            <a:r>
              <a:rPr lang="en-US" sz="1900" dirty="0" err="1">
                <a:latin typeface="Montserrat"/>
              </a:rPr>
              <a:t>klasama</a:t>
            </a:r>
            <a:r>
              <a:rPr lang="en-US" sz="1900" dirty="0">
                <a:latin typeface="Montserrat"/>
              </a:rPr>
              <a:t> </a:t>
            </a:r>
            <a:r>
              <a:rPr lang="en-US" sz="1900" i="1" dirty="0">
                <a:latin typeface="Montserrat"/>
              </a:rPr>
              <a:t>Tura</a:t>
            </a:r>
            <a:r>
              <a:rPr lang="en-US" sz="1900" dirty="0">
                <a:latin typeface="Montserrat"/>
              </a:rPr>
              <a:t> </a:t>
            </a:r>
            <a:r>
              <a:rPr lang="en-US" sz="1900" dirty="0" err="1">
                <a:latin typeface="Montserrat"/>
              </a:rPr>
              <a:t>i</a:t>
            </a:r>
            <a:r>
              <a:rPr lang="en-US" sz="1900" dirty="0">
                <a:latin typeface="Montserrat"/>
              </a:rPr>
              <a:t> </a:t>
            </a:r>
            <a:r>
              <a:rPr lang="en-US" sz="1900" i="1" dirty="0" err="1">
                <a:latin typeface="Montserrat"/>
              </a:rPr>
              <a:t>RegistrovaniKorisnik</a:t>
            </a:r>
            <a:r>
              <a:rPr lang="en-US" sz="1900" dirty="0">
                <a:latin typeface="Montserrat"/>
              </a:rPr>
              <a:t>, </a:t>
            </a:r>
            <a:r>
              <a:rPr lang="en-US" sz="1900" dirty="0" err="1">
                <a:latin typeface="Montserrat"/>
              </a:rPr>
              <a:t>jer</a:t>
            </a:r>
            <a:r>
              <a:rPr lang="en-US" sz="1900" dirty="0">
                <a:latin typeface="Montserrat"/>
              </a:rPr>
              <a:t> </a:t>
            </a:r>
            <a:r>
              <a:rPr lang="en-US" sz="1900" dirty="0" err="1">
                <a:latin typeface="Montserrat"/>
              </a:rPr>
              <a:t>klase</a:t>
            </a:r>
            <a:r>
              <a:rPr lang="en-US" sz="1900" dirty="0">
                <a:latin typeface="Montserrat"/>
              </a:rPr>
              <a:t> </a:t>
            </a:r>
            <a:r>
              <a:rPr lang="en-US" sz="1900" dirty="0" err="1">
                <a:latin typeface="Montserrat"/>
              </a:rPr>
              <a:t>sadrže</a:t>
            </a:r>
            <a:r>
              <a:rPr lang="en-US" sz="1900" dirty="0">
                <a:latin typeface="Montserrat"/>
              </a:rPr>
              <a:t> </a:t>
            </a:r>
            <a:r>
              <a:rPr lang="en-US" sz="1900" dirty="0" err="1">
                <a:latin typeface="Montserrat"/>
              </a:rPr>
              <a:t>listu</a:t>
            </a:r>
            <a:r>
              <a:rPr lang="en-US" sz="1900" dirty="0">
                <a:latin typeface="Montserrat"/>
              </a:rPr>
              <a:t> </a:t>
            </a:r>
            <a:r>
              <a:rPr lang="en-US" sz="1900" dirty="0" err="1">
                <a:latin typeface="Montserrat"/>
              </a:rPr>
              <a:t>objekata</a:t>
            </a:r>
            <a:r>
              <a:rPr lang="en-US" sz="1900" dirty="0">
                <a:latin typeface="Montserrat"/>
              </a:rPr>
              <a:t> </a:t>
            </a:r>
            <a:r>
              <a:rPr lang="en-US" sz="1900" dirty="0" err="1">
                <a:latin typeface="Montserrat"/>
              </a:rPr>
              <a:t>tipa</a:t>
            </a:r>
            <a:r>
              <a:rPr lang="en-US" sz="1900" dirty="0">
                <a:latin typeface="Montserrat"/>
              </a:rPr>
              <a:t> </a:t>
            </a:r>
            <a:r>
              <a:rPr lang="en-US" sz="1900" i="1" dirty="0" err="1">
                <a:latin typeface="Montserrat"/>
              </a:rPr>
              <a:t>Atrakcija</a:t>
            </a:r>
            <a:r>
              <a:rPr lang="en-US" sz="1900" dirty="0">
                <a:latin typeface="Montserrat"/>
              </a:rPr>
              <a:t>, </a:t>
            </a:r>
            <a:r>
              <a:rPr lang="en-US" sz="1900" dirty="0" err="1">
                <a:latin typeface="Montserrat"/>
              </a:rPr>
              <a:t>te</a:t>
            </a:r>
            <a:r>
              <a:rPr lang="en-US" sz="1900" dirty="0">
                <a:latin typeface="Montserrat"/>
              </a:rPr>
              <a:t> se </a:t>
            </a:r>
            <a:r>
              <a:rPr lang="en-US" sz="1900" dirty="0" err="1">
                <a:latin typeface="Montserrat"/>
              </a:rPr>
              <a:t>promjena</a:t>
            </a:r>
            <a:r>
              <a:rPr lang="en-US" sz="1900" dirty="0">
                <a:latin typeface="Montserrat"/>
              </a:rPr>
              <a:t> </a:t>
            </a:r>
            <a:r>
              <a:rPr lang="en-US" sz="1900" dirty="0" err="1">
                <a:latin typeface="Montserrat"/>
              </a:rPr>
              <a:t>odrazi</a:t>
            </a:r>
            <a:r>
              <a:rPr lang="en-US" sz="1900" dirty="0">
                <a:latin typeface="Montserrat"/>
              </a:rPr>
              <a:t> </a:t>
            </a:r>
            <a:r>
              <a:rPr lang="en-US" sz="1900" dirty="0" err="1">
                <a:latin typeface="Montserrat"/>
              </a:rPr>
              <a:t>na</a:t>
            </a:r>
            <a:r>
              <a:rPr lang="en-US" sz="1900" dirty="0">
                <a:latin typeface="Montserrat"/>
              </a:rPr>
              <a:t> </a:t>
            </a:r>
            <a:r>
              <a:rPr lang="en-US" sz="1900" dirty="0" err="1">
                <a:latin typeface="Montserrat"/>
              </a:rPr>
              <a:t>svaki</a:t>
            </a:r>
            <a:r>
              <a:rPr lang="en-US" sz="1900" dirty="0">
                <a:latin typeface="Montserrat"/>
              </a:rPr>
              <a:t> od </a:t>
            </a:r>
            <a:r>
              <a:rPr lang="en-US" sz="1900" dirty="0" err="1">
                <a:latin typeface="Montserrat"/>
              </a:rPr>
              <a:t>njih</a:t>
            </a:r>
            <a:r>
              <a:rPr lang="en-US" sz="1900" dirty="0">
                <a:latin typeface="Montserrat"/>
              </a:rPr>
              <a:t>.</a:t>
            </a:r>
            <a:endParaRPr lang="bs-Latn-BA" sz="1900" dirty="0">
              <a:latin typeface="Montserrat"/>
            </a:endParaRPr>
          </a:p>
          <a:p>
            <a:pPr marL="457200" lvl="1" indent="0">
              <a:buNone/>
            </a:pPr>
            <a:endParaRPr lang="en-US" dirty="0">
              <a:latin typeface="Montserrat"/>
            </a:endParaRPr>
          </a:p>
          <a:p>
            <a:pPr marL="514350" indent="-514350">
              <a:buFont typeface="+mj-lt"/>
              <a:buAutoNum type="arabicPeriod" startAt="3"/>
            </a:pPr>
            <a:r>
              <a:rPr lang="en-US" sz="2400" b="1" dirty="0" err="1">
                <a:latin typeface="Montserrat"/>
              </a:rPr>
              <a:t>Liskov</a:t>
            </a:r>
            <a:r>
              <a:rPr lang="en-US" sz="2400" b="1" dirty="0">
                <a:latin typeface="Montserrat"/>
              </a:rPr>
              <a:t> Substitution Principle </a:t>
            </a:r>
            <a:endParaRPr lang="en-US" sz="2400" dirty="0">
              <a:latin typeface="Montserrat"/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1900" dirty="0" err="1">
                <a:latin typeface="Montserrat"/>
              </a:rPr>
              <a:t>Ovaj</a:t>
            </a:r>
            <a:r>
              <a:rPr lang="en-US" sz="1900" dirty="0">
                <a:latin typeface="Montserrat"/>
              </a:rPr>
              <a:t> </a:t>
            </a:r>
            <a:r>
              <a:rPr lang="en-US" sz="1900" dirty="0" err="1">
                <a:latin typeface="Montserrat"/>
              </a:rPr>
              <a:t>princip</a:t>
            </a:r>
            <a:r>
              <a:rPr lang="en-US" sz="1900" dirty="0">
                <a:latin typeface="Montserrat"/>
              </a:rPr>
              <a:t> je </a:t>
            </a:r>
            <a:r>
              <a:rPr lang="en-US" sz="1900" dirty="0" err="1">
                <a:latin typeface="Montserrat"/>
              </a:rPr>
              <a:t>zadovoljen</a:t>
            </a:r>
            <a:r>
              <a:rPr lang="en-US" sz="1900" dirty="0">
                <a:latin typeface="Montserrat"/>
              </a:rPr>
              <a:t> </a:t>
            </a:r>
            <a:r>
              <a:rPr lang="en-US" sz="1900" dirty="0" err="1">
                <a:latin typeface="Montserrat"/>
              </a:rPr>
              <a:t>na</a:t>
            </a:r>
            <a:r>
              <a:rPr lang="en-US" sz="1900" dirty="0">
                <a:latin typeface="Montserrat"/>
              </a:rPr>
              <a:t> </a:t>
            </a:r>
            <a:r>
              <a:rPr lang="en-US" sz="1900" dirty="0" err="1">
                <a:latin typeface="Montserrat"/>
              </a:rPr>
              <a:t>našem</a:t>
            </a:r>
            <a:r>
              <a:rPr lang="en-US" sz="1900" dirty="0">
                <a:latin typeface="Montserrat"/>
              </a:rPr>
              <a:t> </a:t>
            </a:r>
            <a:r>
              <a:rPr lang="en-US" sz="1900" dirty="0" err="1">
                <a:latin typeface="Montserrat"/>
              </a:rPr>
              <a:t>dijagramu</a:t>
            </a:r>
            <a:r>
              <a:rPr lang="en-US" sz="1900" dirty="0">
                <a:latin typeface="Montserrat"/>
              </a:rPr>
              <a:t>, </a:t>
            </a:r>
            <a:r>
              <a:rPr lang="en-US" sz="1900" dirty="0" err="1">
                <a:latin typeface="Montserrat"/>
              </a:rPr>
              <a:t>jer</a:t>
            </a:r>
            <a:r>
              <a:rPr lang="en-US" sz="1900" dirty="0">
                <a:latin typeface="Montserrat"/>
              </a:rPr>
              <a:t> </a:t>
            </a:r>
            <a:r>
              <a:rPr lang="en-US" sz="1900" dirty="0" err="1">
                <a:latin typeface="Montserrat"/>
              </a:rPr>
              <a:t>klase</a:t>
            </a:r>
            <a:r>
              <a:rPr lang="en-US" sz="1900" dirty="0">
                <a:latin typeface="Montserrat"/>
              </a:rPr>
              <a:t> </a:t>
            </a:r>
            <a:r>
              <a:rPr lang="en-US" sz="1900" i="1" dirty="0" err="1">
                <a:latin typeface="Montserrat"/>
              </a:rPr>
              <a:t>RegistrovaniKorisnik</a:t>
            </a:r>
            <a:r>
              <a:rPr lang="en-US" sz="1900" dirty="0">
                <a:latin typeface="Montserrat"/>
              </a:rPr>
              <a:t>, </a:t>
            </a:r>
            <a:r>
              <a:rPr lang="en-US" sz="1900" i="1" dirty="0" err="1">
                <a:latin typeface="Montserrat"/>
              </a:rPr>
              <a:t>Vodič</a:t>
            </a:r>
            <a:r>
              <a:rPr lang="en-US" sz="1900" dirty="0">
                <a:latin typeface="Montserrat"/>
              </a:rPr>
              <a:t> </a:t>
            </a:r>
            <a:r>
              <a:rPr lang="en-US" sz="1900" dirty="0" err="1">
                <a:latin typeface="Montserrat"/>
              </a:rPr>
              <a:t>i</a:t>
            </a:r>
            <a:r>
              <a:rPr lang="en-US" sz="1900" dirty="0">
                <a:latin typeface="Montserrat"/>
              </a:rPr>
              <a:t> </a:t>
            </a:r>
            <a:r>
              <a:rPr lang="en-US" sz="1900" i="1" dirty="0" err="1">
                <a:latin typeface="Montserrat"/>
              </a:rPr>
              <a:t>Zaposlenik</a:t>
            </a:r>
            <a:r>
              <a:rPr lang="en-US" sz="1900" dirty="0">
                <a:latin typeface="Montserrat"/>
              </a:rPr>
              <a:t> </a:t>
            </a:r>
            <a:r>
              <a:rPr lang="en-US" sz="1900" dirty="0" err="1">
                <a:latin typeface="Montserrat"/>
              </a:rPr>
              <a:t>mogu</a:t>
            </a:r>
            <a:r>
              <a:rPr lang="en-US" sz="1900" dirty="0">
                <a:latin typeface="Montserrat"/>
              </a:rPr>
              <a:t> </a:t>
            </a:r>
            <a:r>
              <a:rPr lang="en-US" sz="1900" dirty="0" err="1">
                <a:latin typeface="Montserrat"/>
              </a:rPr>
              <a:t>zamijeniti</a:t>
            </a:r>
            <a:r>
              <a:rPr lang="en-US" sz="1900" dirty="0">
                <a:latin typeface="Montserrat"/>
              </a:rPr>
              <a:t> </a:t>
            </a:r>
            <a:r>
              <a:rPr lang="en-US" sz="1900" dirty="0" err="1">
                <a:latin typeface="Montserrat"/>
              </a:rPr>
              <a:t>klasu</a:t>
            </a:r>
            <a:r>
              <a:rPr lang="en-US" sz="1900" dirty="0">
                <a:latin typeface="Montserrat"/>
              </a:rPr>
              <a:t> </a:t>
            </a:r>
            <a:r>
              <a:rPr lang="en-US" sz="1900" dirty="0" err="1">
                <a:latin typeface="Montserrat"/>
              </a:rPr>
              <a:t>Korisnik</a:t>
            </a:r>
            <a:r>
              <a:rPr lang="en-US" sz="1900" dirty="0">
                <a:latin typeface="Montserrat"/>
              </a:rPr>
              <a:t> u </a:t>
            </a:r>
            <a:r>
              <a:rPr lang="en-US" sz="1900" dirty="0" err="1">
                <a:latin typeface="Montserrat"/>
              </a:rPr>
              <a:t>svakom</a:t>
            </a:r>
            <a:r>
              <a:rPr lang="en-US" sz="1900" dirty="0">
                <a:latin typeface="Montserrat"/>
              </a:rPr>
              <a:t> </a:t>
            </a:r>
            <a:r>
              <a:rPr lang="en-US" sz="1900" dirty="0" err="1">
                <a:latin typeface="Montserrat"/>
              </a:rPr>
              <a:t>kontekstu</a:t>
            </a:r>
            <a:r>
              <a:rPr lang="en-US" sz="1900" dirty="0">
                <a:latin typeface="Montserrat"/>
              </a:rPr>
              <a:t>. </a:t>
            </a:r>
            <a:r>
              <a:rPr lang="en-US" sz="1900" dirty="0" err="1">
                <a:latin typeface="Montserrat"/>
              </a:rPr>
              <a:t>Atributi</a:t>
            </a:r>
            <a:r>
              <a:rPr lang="en-US" sz="1900" dirty="0">
                <a:latin typeface="Montserrat"/>
              </a:rPr>
              <a:t> </a:t>
            </a:r>
            <a:r>
              <a:rPr lang="en-US" sz="1900" dirty="0" err="1">
                <a:latin typeface="Montserrat"/>
              </a:rPr>
              <a:t>koje</a:t>
            </a:r>
            <a:r>
              <a:rPr lang="en-US" sz="1900" dirty="0">
                <a:latin typeface="Montserrat"/>
              </a:rPr>
              <a:t> </a:t>
            </a:r>
            <a:r>
              <a:rPr lang="en-US" sz="1900" dirty="0" err="1">
                <a:latin typeface="Montserrat"/>
              </a:rPr>
              <a:t>klasa</a:t>
            </a:r>
            <a:r>
              <a:rPr lang="en-US" sz="1900" dirty="0">
                <a:latin typeface="Montserrat"/>
              </a:rPr>
              <a:t> </a:t>
            </a:r>
            <a:r>
              <a:rPr lang="en-US" sz="1900" i="1" dirty="0" err="1">
                <a:latin typeface="Montserrat"/>
              </a:rPr>
              <a:t>Korisnik</a:t>
            </a:r>
            <a:r>
              <a:rPr lang="en-US" sz="1900" dirty="0">
                <a:latin typeface="Montserrat"/>
              </a:rPr>
              <a:t> </a:t>
            </a:r>
            <a:r>
              <a:rPr lang="en-US" sz="1900" dirty="0" err="1">
                <a:latin typeface="Montserrat"/>
              </a:rPr>
              <a:t>ima</a:t>
            </a:r>
            <a:r>
              <a:rPr lang="en-US" sz="1900" dirty="0">
                <a:latin typeface="Montserrat"/>
              </a:rPr>
              <a:t>, </a:t>
            </a:r>
            <a:r>
              <a:rPr lang="en-US" sz="1900" dirty="0" err="1">
                <a:latin typeface="Montserrat"/>
              </a:rPr>
              <a:t>čine</a:t>
            </a:r>
            <a:r>
              <a:rPr lang="en-US" sz="1900" dirty="0">
                <a:latin typeface="Montserrat"/>
              </a:rPr>
              <a:t> </a:t>
            </a:r>
            <a:r>
              <a:rPr lang="en-US" sz="1900" dirty="0" err="1">
                <a:latin typeface="Montserrat"/>
              </a:rPr>
              <a:t>sastavni</a:t>
            </a:r>
            <a:r>
              <a:rPr lang="en-US" sz="1900" dirty="0">
                <a:latin typeface="Montserrat"/>
              </a:rPr>
              <a:t> </a:t>
            </a:r>
            <a:r>
              <a:rPr lang="en-US" sz="1900" dirty="0" err="1">
                <a:latin typeface="Montserrat"/>
              </a:rPr>
              <a:t>dio</a:t>
            </a:r>
            <a:r>
              <a:rPr lang="en-US" sz="1900" dirty="0">
                <a:latin typeface="Montserrat"/>
              </a:rPr>
              <a:t> </a:t>
            </a:r>
            <a:r>
              <a:rPr lang="en-US" sz="1900" dirty="0" err="1">
                <a:latin typeface="Montserrat"/>
              </a:rPr>
              <a:t>samih</a:t>
            </a:r>
            <a:r>
              <a:rPr lang="en-US" sz="1900" dirty="0">
                <a:latin typeface="Montserrat"/>
              </a:rPr>
              <a:t> </a:t>
            </a:r>
            <a:r>
              <a:rPr lang="en-US" sz="1900" dirty="0" err="1">
                <a:latin typeface="Montserrat"/>
              </a:rPr>
              <a:t>klasa</a:t>
            </a:r>
            <a:r>
              <a:rPr lang="en-US" sz="1900" dirty="0">
                <a:latin typeface="Montserrat"/>
              </a:rPr>
              <a:t> </a:t>
            </a:r>
            <a:r>
              <a:rPr lang="en-US" sz="1900" i="1" dirty="0" err="1">
                <a:latin typeface="Montserrat"/>
              </a:rPr>
              <a:t>RegistrovaniKorisnik</a:t>
            </a:r>
            <a:r>
              <a:rPr lang="en-US" sz="1900" dirty="0">
                <a:latin typeface="Montserrat"/>
              </a:rPr>
              <a:t>, </a:t>
            </a:r>
            <a:r>
              <a:rPr lang="en-US" sz="1900" i="1" dirty="0" err="1">
                <a:latin typeface="Montserrat"/>
              </a:rPr>
              <a:t>Vodič</a:t>
            </a:r>
            <a:r>
              <a:rPr lang="en-US" sz="1900" i="1" dirty="0">
                <a:latin typeface="Montserrat"/>
              </a:rPr>
              <a:t> </a:t>
            </a:r>
            <a:r>
              <a:rPr lang="en-US" sz="1900" dirty="0" err="1">
                <a:latin typeface="Montserrat"/>
              </a:rPr>
              <a:t>i</a:t>
            </a:r>
            <a:r>
              <a:rPr lang="en-US" sz="1900" dirty="0">
                <a:latin typeface="Montserrat"/>
              </a:rPr>
              <a:t> </a:t>
            </a:r>
            <a:r>
              <a:rPr lang="en-US" sz="1900" i="1" dirty="0" err="1">
                <a:latin typeface="Montserrat"/>
              </a:rPr>
              <a:t>Zaposlenik</a:t>
            </a:r>
            <a:r>
              <a:rPr lang="en-US" sz="1900" dirty="0">
                <a:latin typeface="Montserrat"/>
              </a:rPr>
              <a:t>, pa ne </a:t>
            </a:r>
            <a:r>
              <a:rPr lang="en-US" sz="1900" dirty="0" err="1">
                <a:latin typeface="Montserrat"/>
              </a:rPr>
              <a:t>nailazimo</a:t>
            </a:r>
            <a:r>
              <a:rPr lang="en-US" sz="1900" dirty="0">
                <a:latin typeface="Montserrat"/>
              </a:rPr>
              <a:t> </a:t>
            </a:r>
            <a:r>
              <a:rPr lang="en-US" sz="1900" dirty="0" err="1">
                <a:latin typeface="Montserrat"/>
              </a:rPr>
              <a:t>na</a:t>
            </a:r>
            <a:r>
              <a:rPr lang="en-US" sz="1900" dirty="0">
                <a:latin typeface="Montserrat"/>
              </a:rPr>
              <a:t> problem </a:t>
            </a:r>
            <a:r>
              <a:rPr lang="en-US" sz="1900" dirty="0" err="1">
                <a:latin typeface="Montserrat"/>
              </a:rPr>
              <a:t>kršenja</a:t>
            </a:r>
            <a:r>
              <a:rPr lang="en-US" sz="1900" dirty="0">
                <a:latin typeface="Montserrat"/>
              </a:rPr>
              <a:t> LSP.</a:t>
            </a:r>
          </a:p>
        </p:txBody>
      </p:sp>
    </p:spTree>
    <p:extLst>
      <p:ext uri="{BB962C8B-B14F-4D97-AF65-F5344CB8AC3E}">
        <p14:creationId xmlns:p14="http://schemas.microsoft.com/office/powerpoint/2010/main" val="396761690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1206" y="1412339"/>
            <a:ext cx="10515600" cy="4755569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 startAt="4"/>
            </a:pPr>
            <a:r>
              <a:rPr lang="en-US" sz="2400" b="1" dirty="0">
                <a:latin typeface="Montserrat"/>
              </a:rPr>
              <a:t>Interface Segregation Principle </a:t>
            </a:r>
            <a:endParaRPr lang="en-US" sz="2400" dirty="0">
              <a:latin typeface="Montserrat"/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1800" dirty="0" err="1">
                <a:latin typeface="Montserrat"/>
              </a:rPr>
              <a:t>Kako</a:t>
            </a:r>
            <a:r>
              <a:rPr lang="en-US" sz="1800" dirty="0">
                <a:latin typeface="Montserrat"/>
              </a:rPr>
              <a:t> </a:t>
            </a:r>
            <a:r>
              <a:rPr lang="en-US" sz="1800" dirty="0" err="1">
                <a:latin typeface="Montserrat"/>
              </a:rPr>
              <a:t>smo</a:t>
            </a:r>
            <a:r>
              <a:rPr lang="en-US" sz="1800" dirty="0">
                <a:latin typeface="Montserrat"/>
              </a:rPr>
              <a:t> </a:t>
            </a:r>
            <a:r>
              <a:rPr lang="en-US" sz="1800" dirty="0" err="1">
                <a:latin typeface="Montserrat"/>
              </a:rPr>
              <a:t>dizajnirali</a:t>
            </a:r>
            <a:r>
              <a:rPr lang="en-US" sz="1800" dirty="0">
                <a:latin typeface="Montserrat"/>
              </a:rPr>
              <a:t> model </a:t>
            </a:r>
            <a:r>
              <a:rPr lang="en-US" sz="1800" dirty="0" err="1">
                <a:latin typeface="Montserrat"/>
              </a:rPr>
              <a:t>sistema</a:t>
            </a:r>
            <a:r>
              <a:rPr lang="en-US" sz="1800" dirty="0">
                <a:latin typeface="Montserrat"/>
              </a:rPr>
              <a:t>, </a:t>
            </a:r>
            <a:r>
              <a:rPr lang="en-US" sz="1800" dirty="0" err="1">
                <a:latin typeface="Montserrat"/>
              </a:rPr>
              <a:t>nismo</a:t>
            </a:r>
            <a:r>
              <a:rPr lang="en-US" sz="1800" dirty="0">
                <a:latin typeface="Montserrat"/>
              </a:rPr>
              <a:t> </a:t>
            </a:r>
            <a:r>
              <a:rPr lang="en-US" sz="1800" dirty="0" err="1">
                <a:latin typeface="Montserrat"/>
              </a:rPr>
              <a:t>koristili</a:t>
            </a:r>
            <a:r>
              <a:rPr lang="en-US" sz="1800" dirty="0">
                <a:latin typeface="Montserrat"/>
              </a:rPr>
              <a:t> </a:t>
            </a:r>
            <a:r>
              <a:rPr lang="en-US" sz="1800" dirty="0" err="1">
                <a:latin typeface="Montserrat"/>
              </a:rPr>
              <a:t>interfejse</a:t>
            </a:r>
            <a:r>
              <a:rPr lang="en-US" sz="1800" dirty="0">
                <a:latin typeface="Montserrat"/>
              </a:rPr>
              <a:t>, </a:t>
            </a:r>
            <a:r>
              <a:rPr lang="en-US" sz="1800" dirty="0" err="1">
                <a:latin typeface="Montserrat"/>
              </a:rPr>
              <a:t>te</a:t>
            </a:r>
            <a:r>
              <a:rPr lang="en-US" sz="1800" dirty="0">
                <a:latin typeface="Montserrat"/>
              </a:rPr>
              <a:t> </a:t>
            </a:r>
            <a:r>
              <a:rPr lang="en-US" sz="1800" dirty="0" err="1">
                <a:latin typeface="Montserrat"/>
              </a:rPr>
              <a:t>znamo</a:t>
            </a:r>
            <a:r>
              <a:rPr lang="en-US" sz="1800" dirty="0">
                <a:latin typeface="Montserrat"/>
              </a:rPr>
              <a:t> da </a:t>
            </a:r>
            <a:r>
              <a:rPr lang="en-US" sz="1800" dirty="0" err="1">
                <a:latin typeface="Montserrat"/>
              </a:rPr>
              <a:t>ovaj</a:t>
            </a:r>
            <a:r>
              <a:rPr lang="en-US" sz="1800" dirty="0">
                <a:latin typeface="Montserrat"/>
              </a:rPr>
              <a:t> </a:t>
            </a:r>
            <a:r>
              <a:rPr lang="en-US" sz="1800" dirty="0" err="1">
                <a:latin typeface="Montserrat"/>
              </a:rPr>
              <a:t>princip</a:t>
            </a:r>
            <a:r>
              <a:rPr lang="en-US" sz="1800" dirty="0">
                <a:latin typeface="Montserrat"/>
              </a:rPr>
              <a:t> </a:t>
            </a:r>
            <a:r>
              <a:rPr lang="en-US" sz="1800" dirty="0" err="1">
                <a:latin typeface="Montserrat"/>
              </a:rPr>
              <a:t>nije</a:t>
            </a:r>
            <a:r>
              <a:rPr lang="en-US" sz="1800" dirty="0">
                <a:latin typeface="Montserrat"/>
              </a:rPr>
              <a:t> </a:t>
            </a:r>
            <a:r>
              <a:rPr lang="en-US" sz="1800" dirty="0" err="1">
                <a:latin typeface="Montserrat"/>
              </a:rPr>
              <a:t>narušen</a:t>
            </a:r>
            <a:r>
              <a:rPr lang="en-US" sz="1800" dirty="0">
                <a:latin typeface="Montserrat"/>
              </a:rPr>
              <a:t>.</a:t>
            </a:r>
          </a:p>
          <a:p>
            <a:pPr marL="0" indent="0">
              <a:buNone/>
            </a:pPr>
            <a:endParaRPr lang="bs-Latn-BA" dirty="0"/>
          </a:p>
          <a:p>
            <a:pPr marL="514350" indent="-514350">
              <a:buFont typeface="+mj-lt"/>
              <a:buAutoNum type="arabicPeriod" startAt="5"/>
            </a:pPr>
            <a:r>
              <a:rPr lang="en-US" sz="2400" b="1" dirty="0">
                <a:latin typeface="Montserrat"/>
              </a:rPr>
              <a:t> Dependency Inversion Principle</a:t>
            </a:r>
            <a:endParaRPr lang="bs-Latn-BA" sz="2400" b="1" dirty="0">
              <a:latin typeface="Montserrat"/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1800" dirty="0" err="1">
                <a:latin typeface="Montserrat"/>
              </a:rPr>
              <a:t>Ovaj</a:t>
            </a:r>
            <a:r>
              <a:rPr lang="en-US" sz="1800" dirty="0">
                <a:latin typeface="Montserrat"/>
              </a:rPr>
              <a:t> </a:t>
            </a:r>
            <a:r>
              <a:rPr lang="en-US" sz="1800" dirty="0" err="1">
                <a:latin typeface="Montserrat"/>
              </a:rPr>
              <a:t>princip</a:t>
            </a:r>
            <a:r>
              <a:rPr lang="en-US" sz="1800" dirty="0">
                <a:latin typeface="Montserrat"/>
              </a:rPr>
              <a:t> je </a:t>
            </a:r>
            <a:r>
              <a:rPr lang="en-US" sz="1800" dirty="0" err="1">
                <a:latin typeface="Montserrat"/>
              </a:rPr>
              <a:t>ispunjen</a:t>
            </a:r>
            <a:r>
              <a:rPr lang="en-US" sz="1800" dirty="0">
                <a:latin typeface="Montserrat"/>
              </a:rPr>
              <a:t>, </a:t>
            </a:r>
            <a:r>
              <a:rPr lang="en-US" sz="1800" dirty="0" err="1">
                <a:latin typeface="Montserrat"/>
              </a:rPr>
              <a:t>jer</a:t>
            </a:r>
            <a:r>
              <a:rPr lang="en-US" sz="1800" dirty="0">
                <a:latin typeface="Montserrat"/>
              </a:rPr>
              <a:t> je </a:t>
            </a:r>
            <a:r>
              <a:rPr lang="en-US" sz="1800" dirty="0" err="1">
                <a:latin typeface="Montserrat"/>
              </a:rPr>
              <a:t>osnovna</a:t>
            </a:r>
            <a:r>
              <a:rPr lang="en-US" sz="1800" dirty="0">
                <a:latin typeface="Montserrat"/>
              </a:rPr>
              <a:t> </a:t>
            </a:r>
            <a:r>
              <a:rPr lang="en-US" sz="1800" dirty="0" err="1">
                <a:latin typeface="Montserrat"/>
              </a:rPr>
              <a:t>klasa</a:t>
            </a:r>
            <a:r>
              <a:rPr lang="en-US" sz="1800" dirty="0">
                <a:latin typeface="Montserrat"/>
              </a:rPr>
              <a:t> </a:t>
            </a:r>
            <a:r>
              <a:rPr lang="en-US" sz="1800" i="1" dirty="0" err="1">
                <a:latin typeface="Montserrat"/>
              </a:rPr>
              <a:t>Korisnik</a:t>
            </a:r>
            <a:r>
              <a:rPr lang="en-US" sz="1800" dirty="0">
                <a:latin typeface="Montserrat"/>
              </a:rPr>
              <a:t> </a:t>
            </a:r>
            <a:r>
              <a:rPr lang="en-US" sz="1800" dirty="0" err="1">
                <a:latin typeface="Montserrat"/>
              </a:rPr>
              <a:t>apstraktna</a:t>
            </a:r>
            <a:r>
              <a:rPr lang="en-US" sz="1800" dirty="0">
                <a:latin typeface="Montserrat"/>
              </a:rPr>
              <a:t>, a </a:t>
            </a:r>
            <a:r>
              <a:rPr lang="en-US" sz="1800" dirty="0" err="1">
                <a:latin typeface="Montserrat"/>
              </a:rPr>
              <a:t>konkretne</a:t>
            </a:r>
            <a:r>
              <a:rPr lang="en-US" sz="1800" dirty="0">
                <a:latin typeface="Montserrat"/>
              </a:rPr>
              <a:t> </a:t>
            </a:r>
            <a:r>
              <a:rPr lang="en-US" sz="1800" dirty="0" err="1">
                <a:latin typeface="Montserrat"/>
              </a:rPr>
              <a:t>klase</a:t>
            </a:r>
            <a:r>
              <a:rPr lang="en-US" sz="1800" dirty="0">
                <a:latin typeface="Montserrat"/>
              </a:rPr>
              <a:t> </a:t>
            </a:r>
            <a:r>
              <a:rPr lang="en-US" sz="1800" i="1" dirty="0" err="1">
                <a:latin typeface="Montserrat"/>
              </a:rPr>
              <a:t>RegistrovaniKorisnik</a:t>
            </a:r>
            <a:r>
              <a:rPr lang="en-US" sz="1800" dirty="0">
                <a:latin typeface="Montserrat"/>
              </a:rPr>
              <a:t>, </a:t>
            </a:r>
            <a:r>
              <a:rPr lang="en-US" sz="1800" i="1" dirty="0" err="1">
                <a:latin typeface="Montserrat"/>
              </a:rPr>
              <a:t>Vodič</a:t>
            </a:r>
            <a:r>
              <a:rPr lang="en-US" sz="1800" dirty="0">
                <a:latin typeface="Montserrat"/>
              </a:rPr>
              <a:t> </a:t>
            </a:r>
            <a:r>
              <a:rPr lang="en-US" sz="1800" dirty="0" err="1">
                <a:latin typeface="Montserrat"/>
              </a:rPr>
              <a:t>i</a:t>
            </a:r>
            <a:r>
              <a:rPr lang="en-US" sz="1800" dirty="0">
                <a:latin typeface="Montserrat"/>
              </a:rPr>
              <a:t> </a:t>
            </a:r>
            <a:r>
              <a:rPr lang="en-US" sz="1800" i="1" dirty="0" err="1">
                <a:latin typeface="Montserrat"/>
              </a:rPr>
              <a:t>Zaposlenik</a:t>
            </a:r>
            <a:r>
              <a:rPr lang="en-US" sz="1800" i="1" dirty="0">
                <a:latin typeface="Montserrat"/>
              </a:rPr>
              <a:t> </a:t>
            </a:r>
            <a:r>
              <a:rPr lang="en-US" sz="1800" dirty="0">
                <a:latin typeface="Montserrat"/>
              </a:rPr>
              <a:t> </a:t>
            </a:r>
            <a:r>
              <a:rPr lang="en-US" sz="1800" dirty="0" err="1">
                <a:latin typeface="Montserrat"/>
              </a:rPr>
              <a:t>su</a:t>
            </a:r>
            <a:r>
              <a:rPr lang="en-US" sz="1800" dirty="0">
                <a:latin typeface="Montserrat"/>
              </a:rPr>
              <a:t> </a:t>
            </a:r>
            <a:r>
              <a:rPr lang="en-US" sz="1800" dirty="0" err="1">
                <a:latin typeface="Montserrat"/>
              </a:rPr>
              <a:t>izvedenice</a:t>
            </a:r>
            <a:r>
              <a:rPr lang="en-US" sz="1800" dirty="0">
                <a:latin typeface="Montserrat"/>
              </a:rPr>
              <a:t>.</a:t>
            </a:r>
            <a:br>
              <a:rPr lang="en-US" sz="2000" dirty="0">
                <a:latin typeface="Montserrat"/>
              </a:rPr>
            </a:br>
            <a:endParaRPr lang="en-US" sz="2000" dirty="0">
              <a:latin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396271955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4AFF9B-708D-4354-83BB-096313B77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s-Latn-BA" dirty="0"/>
              <a:t>MVC </a:t>
            </a:r>
            <a:r>
              <a:rPr lang="bs-Latn-BA" sz="4000" dirty="0">
                <a:latin typeface="Montserrat" panose="00000500000000000000" pitchFamily="2" charset="0"/>
              </a:rPr>
              <a:t>dijagram</a:t>
            </a:r>
            <a:r>
              <a:rPr lang="bs-Latn-BA" dirty="0"/>
              <a:t> klasa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6D57DD9-D419-4D08-C95F-1097B11660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825624"/>
            <a:ext cx="10515599" cy="4667251"/>
          </a:xfrm>
        </p:spPr>
      </p:pic>
    </p:spTree>
    <p:extLst>
      <p:ext uri="{BB962C8B-B14F-4D97-AF65-F5344CB8AC3E}">
        <p14:creationId xmlns:p14="http://schemas.microsoft.com/office/powerpoint/2010/main" val="8981495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02FE8-4838-B4ED-B32D-3F83A0882F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s-Latn-BA" sz="4000" b="1" dirty="0">
                <a:latin typeface="Montserrat" panose="00000500000000000000" pitchFamily="2" charset="0"/>
              </a:rPr>
              <a:t>Akteri sistema</a:t>
            </a:r>
            <a:endParaRPr lang="en-GB" sz="4000" b="1" dirty="0">
              <a:latin typeface="Montserrat" panose="00000500000000000000" pitchFamily="2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0B34001-31D6-67AB-F9F8-0A5F278F57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316" t="45735" r="32889" b="30958"/>
          <a:stretch/>
        </p:blipFill>
        <p:spPr bwMode="auto">
          <a:xfrm>
            <a:off x="1827245" y="1960875"/>
            <a:ext cx="1361582" cy="1325563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A3AFF64-9EA2-48EA-454D-112EA6FB4E4D}"/>
              </a:ext>
            </a:extLst>
          </p:cNvPr>
          <p:cNvSpPr txBox="1"/>
          <p:nvPr/>
        </p:nvSpPr>
        <p:spPr>
          <a:xfrm>
            <a:off x="1229481" y="3429000"/>
            <a:ext cx="2557110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s-Latn-BA" sz="1600" dirty="0">
                <a:latin typeface="Montserrat" panose="00000500000000000000" pitchFamily="2" charset="0"/>
              </a:rPr>
              <a:t>Neregistrovani korisnik</a:t>
            </a:r>
          </a:p>
          <a:p>
            <a:endParaRPr lang="en-GB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3A38BF7-B30E-B8C5-9897-19FD07E74BF2}"/>
              </a:ext>
            </a:extLst>
          </p:cNvPr>
          <p:cNvSpPr txBox="1"/>
          <p:nvPr/>
        </p:nvSpPr>
        <p:spPr>
          <a:xfrm>
            <a:off x="4905181" y="3466099"/>
            <a:ext cx="238163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bs-Latn-BA" sz="1600" dirty="0">
                <a:latin typeface="Montserrat" panose="00000500000000000000" pitchFamily="2" charset="0"/>
              </a:rPr>
              <a:t>Registrovani korisnik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29A6776-F1F6-7FE6-34FC-4D23FE12AF1B}"/>
              </a:ext>
            </a:extLst>
          </p:cNvPr>
          <p:cNvSpPr txBox="1"/>
          <p:nvPr/>
        </p:nvSpPr>
        <p:spPr>
          <a:xfrm>
            <a:off x="9277741" y="3430879"/>
            <a:ext cx="8124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bs-Latn-BA" sz="1600" dirty="0">
                <a:latin typeface="Montserrat" panose="00000500000000000000" pitchFamily="2" charset="0"/>
              </a:rPr>
              <a:t>Vodič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09199A4-052B-BBD3-75EA-94BAD0DE7ADB}"/>
              </a:ext>
            </a:extLst>
          </p:cNvPr>
          <p:cNvSpPr txBox="1"/>
          <p:nvPr/>
        </p:nvSpPr>
        <p:spPr>
          <a:xfrm>
            <a:off x="3656247" y="5587722"/>
            <a:ext cx="162227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bs-Latn-BA" sz="1600" dirty="0">
                <a:latin typeface="Montserrat" panose="00000500000000000000" pitchFamily="2" charset="0"/>
              </a:rPr>
              <a:t>Administrator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AB60579-90F3-6D6E-E408-E366C36E76E8}"/>
              </a:ext>
            </a:extLst>
          </p:cNvPr>
          <p:cNvSpPr txBox="1"/>
          <p:nvPr/>
        </p:nvSpPr>
        <p:spPr>
          <a:xfrm>
            <a:off x="7012440" y="5587364"/>
            <a:ext cx="13283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bs-Latn-BA" sz="1600" dirty="0">
                <a:latin typeface="Montserrat" panose="00000500000000000000" pitchFamily="2" charset="0"/>
              </a:rPr>
              <a:t>Zaposlenik</a:t>
            </a:r>
          </a:p>
        </p:txBody>
      </p:sp>
      <p:pic>
        <p:nvPicPr>
          <p:cNvPr id="19" name="Picture 2">
            <a:extLst>
              <a:ext uri="{FF2B5EF4-FFF2-40B4-BE49-F238E27FC236}">
                <a16:creationId xmlns:a16="http://schemas.microsoft.com/office/drawing/2014/main" id="{2FF6D65A-C55E-947B-A291-B6CD3B4B39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316" t="45735" r="32889" b="30958"/>
          <a:stretch/>
        </p:blipFill>
        <p:spPr bwMode="auto">
          <a:xfrm>
            <a:off x="9003173" y="1960875"/>
            <a:ext cx="1361582" cy="1325563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>
            <a:extLst>
              <a:ext uri="{FF2B5EF4-FFF2-40B4-BE49-F238E27FC236}">
                <a16:creationId xmlns:a16="http://schemas.microsoft.com/office/drawing/2014/main" id="{9926CAC7-0E9E-E892-CCE1-F8FC3954D2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316" t="45735" r="32889" b="30958"/>
          <a:stretch/>
        </p:blipFill>
        <p:spPr bwMode="auto">
          <a:xfrm>
            <a:off x="5415209" y="1897062"/>
            <a:ext cx="1361582" cy="1325563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>
            <a:extLst>
              <a:ext uri="{FF2B5EF4-FFF2-40B4-BE49-F238E27FC236}">
                <a16:creationId xmlns:a16="http://schemas.microsoft.com/office/drawing/2014/main" id="{D4FE7F60-4038-D26A-58B2-9B4CEBDF2E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316" t="45735" r="32889" b="30958"/>
          <a:stretch/>
        </p:blipFill>
        <p:spPr bwMode="auto">
          <a:xfrm>
            <a:off x="3786591" y="4145739"/>
            <a:ext cx="1361582" cy="1325563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>
            <a:extLst>
              <a:ext uri="{FF2B5EF4-FFF2-40B4-BE49-F238E27FC236}">
                <a16:creationId xmlns:a16="http://schemas.microsoft.com/office/drawing/2014/main" id="{8B6929E4-0CE9-2129-0038-A51B7D788C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316" t="45735" r="32889" b="30958"/>
          <a:stretch/>
        </p:blipFill>
        <p:spPr bwMode="auto">
          <a:xfrm>
            <a:off x="6979170" y="4145738"/>
            <a:ext cx="1361582" cy="1325563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034967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EF71D-50F8-DAE7-B628-132A014E3C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s-Latn-BA" sz="4000" dirty="0">
                <a:latin typeface="Montserrat" panose="00000500000000000000" pitchFamily="2" charset="0"/>
              </a:rPr>
              <a:t>Dijagram</a:t>
            </a:r>
            <a:r>
              <a:rPr lang="bs-Latn-BA" dirty="0">
                <a:latin typeface="Montserrat" panose="00000500000000000000" pitchFamily="2" charset="0"/>
              </a:rPr>
              <a:t> interakcije</a:t>
            </a:r>
            <a:endParaRPr lang="en-US" dirty="0">
              <a:latin typeface="Montserrat" panose="00000500000000000000" pitchFamily="2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51216E2-CDC7-072C-A5C4-C45B488C17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96" t="5219" r="6455" b="4076"/>
          <a:stretch/>
        </p:blipFill>
        <p:spPr>
          <a:xfrm>
            <a:off x="838200" y="1690689"/>
            <a:ext cx="9975979" cy="419195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4992E57-DDC3-9400-459E-156092E5172E}"/>
              </a:ext>
            </a:extLst>
          </p:cNvPr>
          <p:cNvSpPr txBox="1"/>
          <p:nvPr/>
        </p:nvSpPr>
        <p:spPr>
          <a:xfrm>
            <a:off x="3976914" y="6000413"/>
            <a:ext cx="42381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s-Latn-BA" dirty="0"/>
              <a:t>Funkcionalnost: Verifikacija fotografije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478373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C70BED-810E-42E3-0CD7-8B6DDA40C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s-Latn-BA" sz="4000" dirty="0">
                <a:latin typeface="Montserrat" panose="00000500000000000000" pitchFamily="2" charset="0"/>
              </a:rPr>
              <a:t>ER Dijagram</a:t>
            </a:r>
            <a:endParaRPr lang="en-US" sz="4000" dirty="0">
              <a:latin typeface="Montserrat" panose="00000500000000000000" pitchFamily="2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6074E78-142B-C572-E4DE-91E0F7C225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070" y="1825625"/>
            <a:ext cx="9946432" cy="4351338"/>
          </a:xfrm>
        </p:spPr>
      </p:pic>
    </p:spTree>
    <p:extLst>
      <p:ext uri="{BB962C8B-B14F-4D97-AF65-F5344CB8AC3E}">
        <p14:creationId xmlns:p14="http://schemas.microsoft.com/office/powerpoint/2010/main" val="398814224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36FA7-DB5C-E591-A4B3-D11DEB374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s-Latn-BA" sz="4000" dirty="0">
                <a:latin typeface="Montserrat" panose="00000500000000000000" pitchFamily="2" charset="0"/>
              </a:rPr>
              <a:t>Strukturalni </a:t>
            </a:r>
            <a:r>
              <a:rPr lang="bs-Latn-BA" sz="4000" dirty="0" err="1">
                <a:latin typeface="Montserrat" panose="00000500000000000000" pitchFamily="2" charset="0"/>
              </a:rPr>
              <a:t>patterni</a:t>
            </a:r>
            <a:endParaRPr lang="en-US" sz="4000" dirty="0">
              <a:latin typeface="Montserrat" panose="00000500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93EF2F2-1102-3F99-037B-AF6AB1C07DB1}"/>
              </a:ext>
            </a:extLst>
          </p:cNvPr>
          <p:cNvSpPr txBox="1"/>
          <p:nvPr/>
        </p:nvSpPr>
        <p:spPr>
          <a:xfrm>
            <a:off x="2443066" y="5373646"/>
            <a:ext cx="19143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bs-Latn-BA" dirty="0"/>
              <a:t>Kompozitni</a:t>
            </a:r>
            <a:r>
              <a:rPr lang="en-US" dirty="0"/>
              <a:t> </a:t>
            </a:r>
            <a:r>
              <a:rPr lang="en-US" dirty="0" err="1"/>
              <a:t>patern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88B5A3A-EE50-FA8A-71E5-96C0AFDCE15E}"/>
              </a:ext>
            </a:extLst>
          </p:cNvPr>
          <p:cNvSpPr txBox="1"/>
          <p:nvPr/>
        </p:nvSpPr>
        <p:spPr>
          <a:xfrm>
            <a:off x="7834606" y="5385022"/>
            <a:ext cx="17012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Bridge </a:t>
            </a:r>
            <a:r>
              <a:rPr lang="en-US" dirty="0" err="1"/>
              <a:t>patern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64B42AE-641A-332C-EB24-513B81FFF5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7837" y="1777874"/>
            <a:ext cx="4884843" cy="3595771"/>
          </a:xfrm>
          <a:prstGeom prst="rect">
            <a:avLst/>
          </a:prstGeom>
        </p:spPr>
      </p:pic>
      <p:pic>
        <p:nvPicPr>
          <p:cNvPr id="16" name="Picture 2">
            <a:extLst>
              <a:ext uri="{FF2B5EF4-FFF2-40B4-BE49-F238E27FC236}">
                <a16:creationId xmlns:a16="http://schemas.microsoft.com/office/drawing/2014/main" id="{D8ED6C01-11C2-8A4D-CBB3-FAE6766A96C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78" t="30669" r="24120" b="27570"/>
          <a:stretch/>
        </p:blipFill>
        <p:spPr bwMode="auto">
          <a:xfrm>
            <a:off x="1000760" y="1712697"/>
            <a:ext cx="4965441" cy="3638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922773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03BB93-CEFE-15F0-D87A-C86DA15E7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s-Latn-BA" sz="4000" dirty="0">
                <a:latin typeface="Montserrat" panose="00000500000000000000" pitchFamily="2" charset="0"/>
              </a:rPr>
              <a:t>Strukturalni</a:t>
            </a:r>
            <a:r>
              <a:rPr lang="bs-Latn-BA" dirty="0">
                <a:latin typeface="Montserrat" panose="00000500000000000000" pitchFamily="2" charset="0"/>
              </a:rPr>
              <a:t> </a:t>
            </a:r>
            <a:r>
              <a:rPr lang="bs-Latn-BA" dirty="0" err="1">
                <a:latin typeface="Montserrat" panose="00000500000000000000" pitchFamily="2" charset="0"/>
              </a:rPr>
              <a:t>patterni</a:t>
            </a:r>
            <a:r>
              <a:rPr lang="bs-Latn-BA" dirty="0">
                <a:latin typeface="Montserrat" panose="00000500000000000000" pitchFamily="2" charset="0"/>
              </a:rPr>
              <a:t>(nagradni)</a:t>
            </a:r>
            <a:endParaRPr lang="en-US" dirty="0">
              <a:latin typeface="Montserrat" panose="00000500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9D652B-5535-06C0-DC56-72B925FFEED5}"/>
              </a:ext>
            </a:extLst>
          </p:cNvPr>
          <p:cNvSpPr txBox="1"/>
          <p:nvPr/>
        </p:nvSpPr>
        <p:spPr>
          <a:xfrm>
            <a:off x="7891366" y="5467739"/>
            <a:ext cx="33426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Dekorater</a:t>
            </a:r>
            <a:r>
              <a:rPr lang="en-US" dirty="0"/>
              <a:t> </a:t>
            </a:r>
            <a:r>
              <a:rPr lang="en-US" dirty="0" err="1"/>
              <a:t>patern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D1DD7F-E0B0-CE1B-845D-70D4E41D5077}"/>
              </a:ext>
            </a:extLst>
          </p:cNvPr>
          <p:cNvSpPr txBox="1"/>
          <p:nvPr/>
        </p:nvSpPr>
        <p:spPr>
          <a:xfrm>
            <a:off x="2348982" y="5509991"/>
            <a:ext cx="20550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bs-Latn-BA" dirty="0"/>
              <a:t>Adapter</a:t>
            </a:r>
            <a:r>
              <a:rPr lang="en-US" dirty="0"/>
              <a:t> </a:t>
            </a:r>
            <a:r>
              <a:rPr lang="en-US" dirty="0" err="1"/>
              <a:t>patern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DE9566D-E995-9BE1-8769-4FC9C70F9B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3437" y="1828799"/>
            <a:ext cx="4850363" cy="3681192"/>
          </a:xfrm>
          <a:prstGeom prst="rect">
            <a:avLst/>
          </a:prstGeom>
        </p:spPr>
      </p:pic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972F32EB-117D-D583-FD26-1897037289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68436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2037ED20-CA32-1129-D694-AC3EAC4AEB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27" t="22521" r="24669" b="26782"/>
          <a:stretch/>
        </p:blipFill>
        <p:spPr bwMode="auto">
          <a:xfrm>
            <a:off x="838200" y="1825624"/>
            <a:ext cx="4850363" cy="3549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905306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1B7D-E0EB-B439-07D1-DBC774CAF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85AC527-49C0-07A6-9674-42F31136F5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319" y="-2032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40207300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BC1D36-AF86-3A18-AB50-CE8B7191C3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000" b="1" dirty="0" err="1">
                <a:latin typeface="Montserrat" panose="00000500000000000000" pitchFamily="2" charset="0"/>
              </a:rPr>
              <a:t>Dijagram</a:t>
            </a:r>
            <a:r>
              <a:rPr lang="en-GB" sz="4000" b="1" dirty="0">
                <a:latin typeface="Montserrat" panose="00000500000000000000" pitchFamily="2" charset="0"/>
              </a:rPr>
              <a:t> </a:t>
            </a:r>
            <a:r>
              <a:rPr lang="en-GB" sz="4000" b="1" dirty="0" err="1">
                <a:latin typeface="Montserrat" panose="00000500000000000000" pitchFamily="2" charset="0"/>
              </a:rPr>
              <a:t>i</a:t>
            </a:r>
            <a:r>
              <a:rPr lang="en-GB" sz="4000" b="1" dirty="0">
                <a:latin typeface="Montserrat" panose="00000500000000000000" pitchFamily="2" charset="0"/>
              </a:rPr>
              <a:t> </a:t>
            </a:r>
            <a:r>
              <a:rPr lang="en-GB" sz="4000" b="1" dirty="0" err="1">
                <a:latin typeface="Montserrat" panose="00000500000000000000" pitchFamily="2" charset="0"/>
              </a:rPr>
              <a:t>scenariji</a:t>
            </a:r>
            <a:r>
              <a:rPr lang="en-GB" sz="4000" b="1" dirty="0">
                <a:latin typeface="Montserrat" panose="00000500000000000000" pitchFamily="2" charset="0"/>
              </a:rPr>
              <a:t> </a:t>
            </a:r>
            <a:r>
              <a:rPr lang="en-GB" sz="4000" b="1" dirty="0" err="1">
                <a:latin typeface="Montserrat" panose="00000500000000000000" pitchFamily="2" charset="0"/>
              </a:rPr>
              <a:t>slučajeva</a:t>
            </a:r>
            <a:r>
              <a:rPr lang="en-GB" sz="4000" b="1" dirty="0">
                <a:latin typeface="Montserrat" panose="00000500000000000000" pitchFamily="2" charset="0"/>
              </a:rPr>
              <a:t> </a:t>
            </a:r>
            <a:r>
              <a:rPr lang="en-GB" sz="4000" b="1" dirty="0" err="1">
                <a:latin typeface="Montserrat" panose="00000500000000000000" pitchFamily="2" charset="0"/>
              </a:rPr>
              <a:t>upotrebe</a:t>
            </a:r>
            <a:endParaRPr lang="en-GB" sz="4000" dirty="0">
              <a:latin typeface="Montserrat" panose="00000500000000000000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6219121-2CE9-F52A-4CBC-D43DE94915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8049" y="1863399"/>
            <a:ext cx="7946571" cy="441379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2A860C7-B9BE-E232-E9ED-430353CF26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8049" y="1847639"/>
            <a:ext cx="7946571" cy="4439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350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2DB1D-D997-4DAC-724A-7962AC358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s-Latn-BA" sz="4000" b="1" dirty="0">
                <a:latin typeface="Montserrat" panose="00000500000000000000" pitchFamily="2" charset="0"/>
              </a:rPr>
              <a:t>Dijagrami aktivnosti</a:t>
            </a:r>
            <a:endParaRPr lang="en-GB" sz="4000" b="1" dirty="0">
              <a:latin typeface="Montserrat" panose="00000500000000000000" pitchFamily="2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C008E20-C772-B2EB-3138-216F165803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5496" y="1534729"/>
            <a:ext cx="5244831" cy="4642234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5511AA6-AE86-C9E3-238D-8E31B5A1F3A6}"/>
              </a:ext>
            </a:extLst>
          </p:cNvPr>
          <p:cNvSpPr txBox="1"/>
          <p:nvPr/>
        </p:nvSpPr>
        <p:spPr>
          <a:xfrm>
            <a:off x="838200" y="1912776"/>
            <a:ext cx="275428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s-Latn-BA" dirty="0">
                <a:latin typeface="Montserrat" panose="00000500000000000000" pitchFamily="2" charset="0"/>
              </a:rPr>
              <a:t>Funkcionalni zahtjev:</a:t>
            </a:r>
          </a:p>
          <a:p>
            <a:r>
              <a:rPr lang="bs-Latn-BA" dirty="0">
                <a:latin typeface="Montserrat" panose="00000500000000000000" pitchFamily="2" charset="0"/>
              </a:rPr>
              <a:t>Pretraživanje atrakcija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411534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 err="1">
                <a:latin typeface="Montserrat" panose="00000500000000000000" pitchFamily="2" charset="0"/>
              </a:rPr>
              <a:t>Prototip</a:t>
            </a:r>
            <a:endParaRPr lang="en-US" sz="4000" b="1" dirty="0">
              <a:latin typeface="Montserrat" panose="00000500000000000000" pitchFamily="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>
                <a:latin typeface="Montserrat" panose="00000500000000000000" pitchFamily="2" charset="0"/>
              </a:rPr>
              <a:t>Po</a:t>
            </a:r>
            <a:r>
              <a:rPr lang="bs-Latn-BA" sz="2000" dirty="0">
                <a:latin typeface="Montserrat" panose="00000500000000000000" pitchFamily="2" charset="0"/>
              </a:rPr>
              <a:t>četna stranica</a:t>
            </a:r>
          </a:p>
          <a:p>
            <a:r>
              <a:rPr lang="bs-Latn-BA" sz="2000" dirty="0">
                <a:latin typeface="Montserrat" panose="00000500000000000000" pitchFamily="2" charset="0"/>
              </a:rPr>
              <a:t>Registracija na sistem</a:t>
            </a:r>
          </a:p>
          <a:p>
            <a:r>
              <a:rPr lang="bs-Latn-BA" sz="2000" dirty="0">
                <a:latin typeface="Montserrat" panose="00000500000000000000" pitchFamily="2" charset="0"/>
              </a:rPr>
              <a:t>Prijava na sistem</a:t>
            </a:r>
          </a:p>
          <a:p>
            <a:r>
              <a:rPr lang="bs-Latn-BA" sz="2000" dirty="0">
                <a:latin typeface="Montserrat" panose="00000500000000000000" pitchFamily="2" charset="0"/>
              </a:rPr>
              <a:t>Izbor vodiča</a:t>
            </a:r>
          </a:p>
          <a:p>
            <a:r>
              <a:rPr lang="bs-Latn-BA" sz="2000" dirty="0">
                <a:latin typeface="Montserrat" panose="00000500000000000000" pitchFamily="2" charset="0"/>
              </a:rPr>
              <a:t>Pregled</a:t>
            </a:r>
          </a:p>
          <a:p>
            <a:r>
              <a:rPr lang="bs-Latn-BA" sz="2000" dirty="0">
                <a:latin typeface="Montserrat" panose="00000500000000000000" pitchFamily="2" charset="0"/>
              </a:rPr>
              <a:t>Profil korisnika</a:t>
            </a:r>
          </a:p>
          <a:p>
            <a:r>
              <a:rPr lang="bs-Latn-BA" sz="2000" dirty="0">
                <a:latin typeface="Montserrat" panose="00000500000000000000" pitchFamily="2" charset="0"/>
              </a:rPr>
              <a:t>Profil vodiča</a:t>
            </a:r>
          </a:p>
          <a:p>
            <a:r>
              <a:rPr lang="bs-Latn-BA" sz="2000" dirty="0">
                <a:latin typeface="Montserrat" panose="00000500000000000000" pitchFamily="2" charset="0"/>
              </a:rPr>
              <a:t>Profil administratora</a:t>
            </a:r>
          </a:p>
          <a:p>
            <a:endParaRPr lang="bs-Latn-BA" dirty="0"/>
          </a:p>
          <a:p>
            <a:endParaRPr lang="bs-Latn-BA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86DFB4-7C83-072F-A26D-C6A4936C30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3519" y="1637030"/>
            <a:ext cx="5387856" cy="35839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831ED18-ED85-F306-96F6-1F9BEA37ACFA}"/>
              </a:ext>
            </a:extLst>
          </p:cNvPr>
          <p:cNvSpPr txBox="1"/>
          <p:nvPr/>
        </p:nvSpPr>
        <p:spPr>
          <a:xfrm>
            <a:off x="7579360" y="5329634"/>
            <a:ext cx="2854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s-Latn-BA" dirty="0"/>
              <a:t>Turisti u Neumu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28548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790099"/>
          </a:xfrm>
        </p:spPr>
      </p:pic>
    </p:spTree>
    <p:extLst>
      <p:ext uri="{BB962C8B-B14F-4D97-AF65-F5344CB8AC3E}">
        <p14:creationId xmlns:p14="http://schemas.microsoft.com/office/powerpoint/2010/main" val="14021989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447704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">
      <a:dk1>
        <a:srgbClr val="275F76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437</TotalTime>
  <Words>681</Words>
  <Application>Microsoft Office PowerPoint</Application>
  <PresentationFormat>Widescreen</PresentationFormat>
  <Paragraphs>117</Paragraphs>
  <Slides>44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1" baseType="lpstr">
      <vt:lpstr>Arial</vt:lpstr>
      <vt:lpstr>Calibri</vt:lpstr>
      <vt:lpstr>Calibri Light</vt:lpstr>
      <vt:lpstr>Courier New</vt:lpstr>
      <vt:lpstr>Montserrat</vt:lpstr>
      <vt:lpstr>Wingdings</vt:lpstr>
      <vt:lpstr>Office Theme</vt:lpstr>
      <vt:lpstr>Golden Lilies aplikacija za turiste Projekat iz predmeta Objekto orijentisana analiza i dizajn</vt:lpstr>
      <vt:lpstr>Specifikacija projekta</vt:lpstr>
      <vt:lpstr>Funkcionalnosti sistema</vt:lpstr>
      <vt:lpstr>Akteri sistema</vt:lpstr>
      <vt:lpstr>Dijagram i scenariji slučajeva upotrebe</vt:lpstr>
      <vt:lpstr>Dijagrami aktivnosti</vt:lpstr>
      <vt:lpstr>Prototip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Analiza I dizajn sistema</vt:lpstr>
      <vt:lpstr>PowerPoint Presentation</vt:lpstr>
      <vt:lpstr>PowerPoint Presentation</vt:lpstr>
      <vt:lpstr>Dijagram klasa</vt:lpstr>
      <vt:lpstr>SOLID principi</vt:lpstr>
      <vt:lpstr>PowerPoint Presentation</vt:lpstr>
      <vt:lpstr>MVC dijagram klasa</vt:lpstr>
      <vt:lpstr>Dijagram interakcije</vt:lpstr>
      <vt:lpstr>ER Dijagram</vt:lpstr>
      <vt:lpstr>Strukturalni patterni</vt:lpstr>
      <vt:lpstr>Strukturalni patterni(nagradni)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Anida Nezovic</dc:creator>
  <cp:lastModifiedBy>Lenovo</cp:lastModifiedBy>
  <cp:revision>25</cp:revision>
  <dcterms:created xsi:type="dcterms:W3CDTF">2022-05-29T10:21:29Z</dcterms:created>
  <dcterms:modified xsi:type="dcterms:W3CDTF">2022-05-31T22:27:48Z</dcterms:modified>
</cp:coreProperties>
</file>